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308" r:id="rId2"/>
    <p:sldId id="326" r:id="rId3"/>
    <p:sldId id="337" r:id="rId4"/>
    <p:sldId id="353" r:id="rId5"/>
    <p:sldId id="329" r:id="rId6"/>
    <p:sldId id="336" r:id="rId7"/>
    <p:sldId id="342" r:id="rId8"/>
    <p:sldId id="341" r:id="rId9"/>
    <p:sldId id="343" r:id="rId10"/>
    <p:sldId id="344" r:id="rId11"/>
    <p:sldId id="345" r:id="rId12"/>
    <p:sldId id="346" r:id="rId13"/>
    <p:sldId id="358" r:id="rId14"/>
    <p:sldId id="350" r:id="rId15"/>
    <p:sldId id="347" r:id="rId16"/>
    <p:sldId id="348" r:id="rId17"/>
    <p:sldId id="352" r:id="rId18"/>
    <p:sldId id="351" r:id="rId19"/>
    <p:sldId id="349" r:id="rId20"/>
    <p:sldId id="354" r:id="rId21"/>
    <p:sldId id="355" r:id="rId22"/>
    <p:sldId id="359" r:id="rId23"/>
    <p:sldId id="356" r:id="rId24"/>
    <p:sldId id="357" r:id="rId25"/>
    <p:sldId id="328" r:id="rId26"/>
    <p:sldId id="331" r:id="rId27"/>
    <p:sldId id="294" r:id="rId28"/>
  </p:sldIdLst>
  <p:sldSz cx="9144000" cy="6858000" type="screen4x3"/>
  <p:notesSz cx="7010400" cy="9296400"/>
  <p:embeddedFontLst>
    <p:embeddedFont>
      <p:font typeface="Traditional Arabic" panose="02020603050405020304" pitchFamily="18" charset="-78"/>
      <p:regular r:id="rId31"/>
      <p:bold r:id="rId32"/>
    </p:embeddedFont>
    <p:embeddedFont>
      <p:font typeface="ＭＳ Ｐゴシック" panose="020B0600070205080204" pitchFamily="34" charset="-128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17073"/>
    <a:srgbClr val="9C0059"/>
    <a:srgbClr val="8064A2"/>
    <a:srgbClr val="50ABC5"/>
    <a:srgbClr val="B3A2C7"/>
    <a:srgbClr val="F58E35"/>
    <a:srgbClr val="F47B20"/>
    <a:srgbClr val="2EB135"/>
    <a:srgbClr val="007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9" autoAdjust="0"/>
    <p:restoredTop sz="87176" autoAdjust="0"/>
  </p:normalViewPr>
  <p:slideViewPr>
    <p:cSldViewPr snapToGrid="0" snapToObjects="1">
      <p:cViewPr>
        <p:scale>
          <a:sx n="79" d="100"/>
          <a:sy n="79" d="100"/>
        </p:scale>
        <p:origin x="-1363" y="-38"/>
      </p:cViewPr>
      <p:guideLst>
        <p:guide orient="horz" pos="4319"/>
        <p:guide orient="horz" pos="756"/>
        <p:guide orient="horz" pos="1285"/>
        <p:guide orient="horz" pos="1406"/>
        <p:guide pos="5467"/>
        <p:guide pos="286"/>
        <p:guide pos="3008"/>
        <p:guide pos="27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ss\sshome$\Z13296\Excel\Generation%20Inform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NonFarm!$B$1</c:f>
              <c:strCache>
                <c:ptCount val="1"/>
                <c:pt idx="0">
                  <c:v>U.S.</c:v>
                </c:pt>
              </c:strCache>
            </c:strRef>
          </c:tx>
          <c:marker>
            <c:symbol val="none"/>
          </c:marker>
          <c:cat>
            <c:numRef>
              <c:f>NonFarm!$A$14:$A$94</c:f>
              <c:numCache>
                <c:formatCode>mmm\-yy</c:formatCode>
                <c:ptCount val="81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</c:numCache>
            </c:numRef>
          </c:cat>
          <c:val>
            <c:numRef>
              <c:f>NonFarm!$B$14:$B$94</c:f>
              <c:numCache>
                <c:formatCode>0.0%</c:formatCode>
                <c:ptCount val="81"/>
                <c:pt idx="0">
                  <c:v>1.8131979064747172E-2</c:v>
                </c:pt>
                <c:pt idx="1">
                  <c:v>1.9098401135872578E-2</c:v>
                </c:pt>
                <c:pt idx="2">
                  <c:v>1.8942673890221418E-2</c:v>
                </c:pt>
                <c:pt idx="3">
                  <c:v>1.6239608245074644E-2</c:v>
                </c:pt>
                <c:pt idx="4">
                  <c:v>1.7130038746516307E-2</c:v>
                </c:pt>
                <c:pt idx="5">
                  <c:v>1.5923063609478483E-2</c:v>
                </c:pt>
                <c:pt idx="6">
                  <c:v>1.6563461611518449E-2</c:v>
                </c:pt>
                <c:pt idx="7">
                  <c:v>1.7325043596936762E-2</c:v>
                </c:pt>
                <c:pt idx="8">
                  <c:v>1.6330408034017863E-2</c:v>
                </c:pt>
                <c:pt idx="9">
                  <c:v>1.5656119438745675E-2</c:v>
                </c:pt>
                <c:pt idx="10">
                  <c:v>1.6027723630062773E-2</c:v>
                </c:pt>
                <c:pt idx="11">
                  <c:v>1.6796541976398016E-2</c:v>
                </c:pt>
                <c:pt idx="12">
                  <c:v>1.5009953246436281E-2</c:v>
                </c:pt>
                <c:pt idx="13">
                  <c:v>1.5545139966834931E-2</c:v>
                </c:pt>
                <c:pt idx="14">
                  <c:v>1.4642290424227822E-2</c:v>
                </c:pt>
                <c:pt idx="15">
                  <c:v>1.5457139868812364E-2</c:v>
                </c:pt>
                <c:pt idx="16">
                  <c:v>1.5957881292373077E-2</c:v>
                </c:pt>
                <c:pt idx="17">
                  <c:v>1.6451242546572376E-2</c:v>
                </c:pt>
                <c:pt idx="18">
                  <c:v>1.686909077319787E-2</c:v>
                </c:pt>
                <c:pt idx="19">
                  <c:v>1.7238680827277753E-2</c:v>
                </c:pt>
                <c:pt idx="20">
                  <c:v>1.7017551668372821E-2</c:v>
                </c:pt>
                <c:pt idx="21">
                  <c:v>1.7471562635920757E-2</c:v>
                </c:pt>
                <c:pt idx="22">
                  <c:v>1.840648637523068E-2</c:v>
                </c:pt>
                <c:pt idx="23">
                  <c:v>1.7122179400429482E-2</c:v>
                </c:pt>
                <c:pt idx="24">
                  <c:v>1.8086729134887847E-2</c:v>
                </c:pt>
                <c:pt idx="25">
                  <c:v>1.5724724127646805E-2</c:v>
                </c:pt>
                <c:pt idx="26">
                  <c:v>1.6817622555922895E-2</c:v>
                </c:pt>
                <c:pt idx="27">
                  <c:v>1.7671770046276292E-2</c:v>
                </c:pt>
                <c:pt idx="28">
                  <c:v>1.7695298795462611E-2</c:v>
                </c:pt>
                <c:pt idx="29">
                  <c:v>1.8932272309912124E-2</c:v>
                </c:pt>
                <c:pt idx="30">
                  <c:v>1.9793902331461499E-2</c:v>
                </c:pt>
                <c:pt idx="31">
                  <c:v>1.93203798136099E-2</c:v>
                </c:pt>
                <c:pt idx="32">
                  <c:v>1.9810935402929442E-2</c:v>
                </c:pt>
                <c:pt idx="33">
                  <c:v>2.0627594751447154E-2</c:v>
                </c:pt>
                <c:pt idx="34">
                  <c:v>2.012371610258179E-2</c:v>
                </c:pt>
                <c:pt idx="35">
                  <c:v>2.1939085413472892E-2</c:v>
                </c:pt>
                <c:pt idx="36">
                  <c:v>2.2311939064714181E-2</c:v>
                </c:pt>
                <c:pt idx="37">
                  <c:v>2.2858569027152775E-2</c:v>
                </c:pt>
                <c:pt idx="38">
                  <c:v>2.1226501053306812E-2</c:v>
                </c:pt>
                <c:pt idx="39">
                  <c:v>2.1384420748237876E-2</c:v>
                </c:pt>
                <c:pt idx="40">
                  <c:v>2.1452631125347343E-2</c:v>
                </c:pt>
                <c:pt idx="41">
                  <c:v>2.0568714955944589E-2</c:v>
                </c:pt>
                <c:pt idx="42">
                  <c:v>2.1636815741107762E-2</c:v>
                </c:pt>
                <c:pt idx="43">
                  <c:v>2.0226415094339645E-2</c:v>
                </c:pt>
                <c:pt idx="44">
                  <c:v>1.9204360140760546E-2</c:v>
                </c:pt>
                <c:pt idx="45">
                  <c:v>1.9727968423892239E-2</c:v>
                </c:pt>
                <c:pt idx="46">
                  <c:v>1.9351734580523638E-2</c:v>
                </c:pt>
                <c:pt idx="47">
                  <c:v>1.9366570906981018E-2</c:v>
                </c:pt>
                <c:pt idx="48">
                  <c:v>1.8605020539884887E-2</c:v>
                </c:pt>
                <c:pt idx="49">
                  <c:v>1.8486755703551738E-2</c:v>
                </c:pt>
                <c:pt idx="50">
                  <c:v>1.9379153313014319E-2</c:v>
                </c:pt>
                <c:pt idx="51">
                  <c:v>1.8586808037768243E-2</c:v>
                </c:pt>
                <c:pt idx="52">
                  <c:v>1.6403701203735022E-2</c:v>
                </c:pt>
                <c:pt idx="53">
                  <c:v>1.7673440784863326E-2</c:v>
                </c:pt>
                <c:pt idx="54">
                  <c:v>1.7644112397440459E-2</c:v>
                </c:pt>
                <c:pt idx="55">
                  <c:v>1.8057052677558749E-2</c:v>
                </c:pt>
                <c:pt idx="56">
                  <c:v>1.8744254265002036E-2</c:v>
                </c:pt>
                <c:pt idx="57">
                  <c:v>1.6735702600160218E-2</c:v>
                </c:pt>
                <c:pt idx="58">
                  <c:v>1.677009148584685E-2</c:v>
                </c:pt>
                <c:pt idx="59">
                  <c:v>1.531968652603366E-2</c:v>
                </c:pt>
                <c:pt idx="60">
                  <c:v>1.6337321388069759E-2</c:v>
                </c:pt>
                <c:pt idx="61">
                  <c:v>1.7643867276404102E-2</c:v>
                </c:pt>
                <c:pt idx="62">
                  <c:v>1.5852787541837721E-2</c:v>
                </c:pt>
                <c:pt idx="63">
                  <c:v>1.5231847903883766E-2</c:v>
                </c:pt>
                <c:pt idx="64">
                  <c:v>1.6464093748486786E-2</c:v>
                </c:pt>
                <c:pt idx="65">
                  <c:v>1.6223437220255876E-2</c:v>
                </c:pt>
                <c:pt idx="66">
                  <c:v>1.5514946481060443E-2</c:v>
                </c:pt>
                <c:pt idx="67">
                  <c:v>1.5909814397032651E-2</c:v>
                </c:pt>
                <c:pt idx="68">
                  <c:v>1.3839138102061055E-2</c:v>
                </c:pt>
                <c:pt idx="69">
                  <c:v>1.4748474826941749E-2</c:v>
                </c:pt>
                <c:pt idx="70">
                  <c:v>1.5708414685763339E-2</c:v>
                </c:pt>
                <c:pt idx="71">
                  <c:v>1.5450878512340172E-2</c:v>
                </c:pt>
                <c:pt idx="72">
                  <c:v>1.4240583571025089E-2</c:v>
                </c:pt>
                <c:pt idx="73">
                  <c:v>1.5586160099153146E-2</c:v>
                </c:pt>
                <c:pt idx="74">
                  <c:v>1.589489791698262E-2</c:v>
                </c:pt>
                <c:pt idx="75">
                  <c:v>1.5544041450777257E-2</c:v>
                </c:pt>
                <c:pt idx="76">
                  <c:v>1.6387975799152077E-2</c:v>
                </c:pt>
                <c:pt idx="77">
                  <c:v>1.6682703383973152E-2</c:v>
                </c:pt>
                <c:pt idx="78">
                  <c:v>1.645891074915018E-2</c:v>
                </c:pt>
                <c:pt idx="79">
                  <c:v>1.7642931587659394E-2</c:v>
                </c:pt>
                <c:pt idx="80" formatCode="0.00%">
                  <c:v>1.7421200323420205E-2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NonFarm!$C$1</c:f>
              <c:strCache>
                <c:ptCount val="1"/>
                <c:pt idx="0">
                  <c:v>Phoenix</c:v>
                </c:pt>
              </c:strCache>
            </c:strRef>
          </c:tx>
          <c:marker>
            <c:symbol val="none"/>
          </c:marker>
          <c:cat>
            <c:numRef>
              <c:f>NonFarm!$A$14:$A$94</c:f>
              <c:numCache>
                <c:formatCode>mmm\-yy</c:formatCode>
                <c:ptCount val="81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</c:numCache>
            </c:numRef>
          </c:cat>
          <c:val>
            <c:numRef>
              <c:f>NonFarm!$C$14:$C$94</c:f>
              <c:numCache>
                <c:formatCode>0.0%</c:formatCode>
                <c:ptCount val="81"/>
                <c:pt idx="0">
                  <c:v>2.2370440325817365E-2</c:v>
                </c:pt>
                <c:pt idx="1">
                  <c:v>2.2421262147289456E-2</c:v>
                </c:pt>
                <c:pt idx="2">
                  <c:v>2.3682066798556889E-2</c:v>
                </c:pt>
                <c:pt idx="3">
                  <c:v>1.9279759147753595E-2</c:v>
                </c:pt>
                <c:pt idx="4">
                  <c:v>1.9483908379240411E-2</c:v>
                </c:pt>
                <c:pt idx="5">
                  <c:v>2.8091893822164149E-2</c:v>
                </c:pt>
                <c:pt idx="6">
                  <c:v>2.4912954736463044E-2</c:v>
                </c:pt>
                <c:pt idx="7">
                  <c:v>2.7306359739268204E-2</c:v>
                </c:pt>
                <c:pt idx="8">
                  <c:v>2.5330396475770955E-2</c:v>
                </c:pt>
                <c:pt idx="9">
                  <c:v>2.7202668507016359E-2</c:v>
                </c:pt>
                <c:pt idx="10">
                  <c:v>2.9170931422722646E-2</c:v>
                </c:pt>
                <c:pt idx="11">
                  <c:v>3.1437975258199913E-2</c:v>
                </c:pt>
                <c:pt idx="12">
                  <c:v>2.707695860516135E-2</c:v>
                </c:pt>
                <c:pt idx="13">
                  <c:v>2.9201259662181567E-2</c:v>
                </c:pt>
                <c:pt idx="14">
                  <c:v>2.7169897118171971E-2</c:v>
                </c:pt>
                <c:pt idx="15">
                  <c:v>2.9764271513774476E-2</c:v>
                </c:pt>
                <c:pt idx="16">
                  <c:v>3.0146180535805644E-2</c:v>
                </c:pt>
                <c:pt idx="17">
                  <c:v>2.8771564200532396E-2</c:v>
                </c:pt>
                <c:pt idx="18">
                  <c:v>3.1804603760323236E-2</c:v>
                </c:pt>
                <c:pt idx="19">
                  <c:v>2.9610152052132133E-2</c:v>
                </c:pt>
                <c:pt idx="20">
                  <c:v>2.7248572559217532E-2</c:v>
                </c:pt>
                <c:pt idx="21">
                  <c:v>2.9225687251553722E-2</c:v>
                </c:pt>
                <c:pt idx="22">
                  <c:v>3.0498922592408384E-2</c:v>
                </c:pt>
                <c:pt idx="23">
                  <c:v>2.8829225352112742E-2</c:v>
                </c:pt>
                <c:pt idx="24">
                  <c:v>2.7543563799887538E-2</c:v>
                </c:pt>
                <c:pt idx="25">
                  <c:v>2.5034770514603677E-2</c:v>
                </c:pt>
                <c:pt idx="26">
                  <c:v>2.3518344308560701E-2</c:v>
                </c:pt>
                <c:pt idx="27">
                  <c:v>2.3277621490429556E-2</c:v>
                </c:pt>
                <c:pt idx="28">
                  <c:v>1.7779250179448924E-2</c:v>
                </c:pt>
                <c:pt idx="29">
                  <c:v>2.098925215238312E-2</c:v>
                </c:pt>
                <c:pt idx="30">
                  <c:v>2.0719800181653092E-2</c:v>
                </c:pt>
                <c:pt idx="31">
                  <c:v>2.1541194759049587E-2</c:v>
                </c:pt>
                <c:pt idx="32">
                  <c:v>2.0527213692146828E-2</c:v>
                </c:pt>
                <c:pt idx="33">
                  <c:v>2.3608768971332239E-2</c:v>
                </c:pt>
                <c:pt idx="34">
                  <c:v>2.2465283362822497E-2</c:v>
                </c:pt>
                <c:pt idx="35">
                  <c:v>2.5187165775401033E-2</c:v>
                </c:pt>
                <c:pt idx="36">
                  <c:v>2.7407002188183816E-2</c:v>
                </c:pt>
                <c:pt idx="37">
                  <c:v>2.9253731343283684E-2</c:v>
                </c:pt>
                <c:pt idx="38">
                  <c:v>2.8222318339100383E-2</c:v>
                </c:pt>
                <c:pt idx="39">
                  <c:v>2.9809713762061429E-2</c:v>
                </c:pt>
                <c:pt idx="40">
                  <c:v>3.2930071068193012E-2</c:v>
                </c:pt>
                <c:pt idx="41">
                  <c:v>3.1139770723104032E-2</c:v>
                </c:pt>
                <c:pt idx="42">
                  <c:v>3.7706467938379395E-2</c:v>
                </c:pt>
                <c:pt idx="43">
                  <c:v>3.4293478260869481E-2</c:v>
                </c:pt>
                <c:pt idx="44">
                  <c:v>3.6615616911130244E-2</c:v>
                </c:pt>
                <c:pt idx="45">
                  <c:v>3.9591858425891413E-2</c:v>
                </c:pt>
                <c:pt idx="46">
                  <c:v>3.9014158363922524E-2</c:v>
                </c:pt>
                <c:pt idx="47">
                  <c:v>3.4948620311929579E-2</c:v>
                </c:pt>
                <c:pt idx="48">
                  <c:v>3.5461370534050518E-2</c:v>
                </c:pt>
                <c:pt idx="49">
                  <c:v>3.6542923433874774E-2</c:v>
                </c:pt>
                <c:pt idx="50">
                  <c:v>3.7070144074035083E-2</c:v>
                </c:pt>
                <c:pt idx="51">
                  <c:v>3.7374371859296485E-2</c:v>
                </c:pt>
                <c:pt idx="52">
                  <c:v>3.5136554621848726E-2</c:v>
                </c:pt>
                <c:pt idx="53">
                  <c:v>3.3459832166337078E-2</c:v>
                </c:pt>
                <c:pt idx="54">
                  <c:v>3.6389945870625384E-2</c:v>
                </c:pt>
                <c:pt idx="55">
                  <c:v>3.4837896064316309E-2</c:v>
                </c:pt>
                <c:pt idx="56">
                  <c:v>3.7715236955730091E-2</c:v>
                </c:pt>
                <c:pt idx="57">
                  <c:v>2.9138124936100684E-2</c:v>
                </c:pt>
                <c:pt idx="58">
                  <c:v>2.6294539214696711E-2</c:v>
                </c:pt>
                <c:pt idx="59">
                  <c:v>2.6359558489995605E-2</c:v>
                </c:pt>
                <c:pt idx="60">
                  <c:v>2.8179153596955775E-2</c:v>
                </c:pt>
                <c:pt idx="61">
                  <c:v>2.7267640026453543E-2</c:v>
                </c:pt>
                <c:pt idx="62">
                  <c:v>2.773411752775945E-2</c:v>
                </c:pt>
                <c:pt idx="63">
                  <c:v>2.7500252295892702E-2</c:v>
                </c:pt>
                <c:pt idx="64">
                  <c:v>2.775381805266619E-2</c:v>
                </c:pt>
                <c:pt idx="65">
                  <c:v>3.3979829325058164E-2</c:v>
                </c:pt>
                <c:pt idx="66">
                  <c:v>2.6786637708139382E-2</c:v>
                </c:pt>
                <c:pt idx="67">
                  <c:v>2.8536610135066365E-2</c:v>
                </c:pt>
                <c:pt idx="68">
                  <c:v>2.7270904351313296E-2</c:v>
                </c:pt>
                <c:pt idx="69">
                  <c:v>2.6773296244784417E-2</c:v>
                </c:pt>
                <c:pt idx="70">
                  <c:v>2.5965084829112417E-2</c:v>
                </c:pt>
                <c:pt idx="71">
                  <c:v>2.5535258298958974E-2</c:v>
                </c:pt>
                <c:pt idx="72">
                  <c:v>2.6756689172293013E-2</c:v>
                </c:pt>
                <c:pt idx="73">
                  <c:v>3.0802753429406193E-2</c:v>
                </c:pt>
                <c:pt idx="74">
                  <c:v>3.1475086334484592E-2</c:v>
                </c:pt>
                <c:pt idx="75">
                  <c:v>2.8384815596915969E-2</c:v>
                </c:pt>
                <c:pt idx="76">
                  <c:v>3.0657582938388606E-2</c:v>
                </c:pt>
                <c:pt idx="77">
                  <c:v>2.8911564625850428E-2</c:v>
                </c:pt>
                <c:pt idx="78">
                  <c:v>3.1778807413376242E-2</c:v>
                </c:pt>
                <c:pt idx="79">
                  <c:v>3.6285545023696741E-2</c:v>
                </c:pt>
                <c:pt idx="80">
                  <c:v>3.8161233652157067E-2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1872"/>
        <c:axId val="34517760"/>
      </c:lineChart>
      <c:dateAx>
        <c:axId val="34511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4517760"/>
        <c:crosses val="autoZero"/>
        <c:auto val="1"/>
        <c:lblOffset val="100"/>
        <c:baseTimeUnit val="months"/>
        <c:majorUnit val="12"/>
        <c:majorTimeUnit val="months"/>
      </c:dateAx>
      <c:valAx>
        <c:axId val="345177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45118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52481002218864"/>
          <c:y val="0.31810779136338713"/>
          <c:w val="0.40924656861782555"/>
          <c:h val="0.610066669374275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rgbClr val="909496"/>
              </a:solidFill>
            </c:spPr>
          </c:dPt>
          <c:dPt>
            <c:idx val="1"/>
            <c:bubble3D val="0"/>
            <c:spPr>
              <a:solidFill>
                <a:srgbClr val="CC8A00"/>
              </a:solidFill>
            </c:spPr>
          </c:dPt>
          <c:dPt>
            <c:idx val="2"/>
            <c:bubble3D val="0"/>
            <c:spPr>
              <a:solidFill>
                <a:srgbClr val="395775"/>
              </a:solidFill>
            </c:spPr>
          </c:dPt>
          <c:dLbls>
            <c:dLbl>
              <c:idx val="0"/>
              <c:layout>
                <c:manualLayout>
                  <c:x val="-0.14192152492783788"/>
                  <c:y val="-0.1856486497265499"/>
                </c:manualLayout>
              </c:layout>
              <c:spPr/>
              <c:txPr>
                <a:bodyPr/>
                <a:lstStyle/>
                <a:p>
                  <a:pPr>
                    <a:defRPr sz="1100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151373534667274"/>
                  <c:y val="7.4136885715864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700483044357606E-2"/>
                  <c:y val="0.15667723731714037"/>
                </c:manualLayout>
              </c:layout>
              <c:spPr/>
              <c:txPr>
                <a:bodyPr/>
                <a:lstStyle/>
                <a:p>
                  <a:pPr>
                    <a:defRPr sz="11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Reclaimed Water</c:v>
                </c:pt>
                <c:pt idx="1">
                  <c:v>Groundwater</c:v>
                </c:pt>
                <c:pt idx="2">
                  <c:v>Surface Water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0.15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Gallons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Reclaimed Water</c:v>
                </c:pt>
                <c:pt idx="1">
                  <c:v>Groundwater</c:v>
                </c:pt>
                <c:pt idx="2">
                  <c:v>Surface Water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9.3516209476309231E-2"/>
          <c:y val="0.44400464098755998"/>
          <c:w val="0.34613441789227717"/>
          <c:h val="0.25139597349324322"/>
        </c:manualLayout>
      </c:layout>
      <c:overlay val="0"/>
      <c:txPr>
        <a:bodyPr/>
        <a:lstStyle/>
        <a:p>
          <a:pPr>
            <a:defRPr sz="1050" b="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6"/>
          </c:dPt>
          <c:dPt>
            <c:idx val="1"/>
            <c:bubble3D val="0"/>
            <c:explosion val="25"/>
          </c:dPt>
          <c:dPt>
            <c:idx val="2"/>
            <c:bubble3D val="0"/>
            <c:explosion val="23"/>
            <c:spPr>
              <a:solidFill>
                <a:srgbClr val="FFFF00"/>
              </a:solidFill>
            </c:spPr>
          </c:dPt>
          <c:dPt>
            <c:idx val="3"/>
            <c:bubble3D val="0"/>
            <c:explosion val="16"/>
            <c:spPr>
              <a:solidFill>
                <a:srgbClr val="F58E35"/>
              </a:solidFill>
            </c:spPr>
          </c:dPt>
          <c:dPt>
            <c:idx val="4"/>
            <c:bubble3D val="0"/>
            <c:explosion val="28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690042650918635"/>
                  <c:y val="-0.1047670603674540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Coal </a:t>
                    </a:r>
                  </a:p>
                  <a:p>
                    <a:pPr algn="ctr" rtl="0">
                      <a:defRPr lang="en-US" sz="10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1672 MW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3.8574673491387212E-2"/>
                  <c:y val="-5.72080192736776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Oil </a:t>
                    </a:r>
                  </a:p>
                  <a:p>
                    <a:r>
                      <a:rPr lang="en-US"/>
                      <a:t>70 MW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3.9269466316710411E-2"/>
                  <c:y val="2.50663458734324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Solar </a:t>
                    </a:r>
                  </a:p>
                  <a:p>
                    <a:r>
                      <a:rPr lang="en-US"/>
                      <a:t>189 MW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222919072615923"/>
                  <c:y val="-0.1241663021289005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Natural Gas 3109 MW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7.7964566929133852E-2"/>
                  <c:y val="0.114898293963254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Nuclear </a:t>
                    </a:r>
                  </a:p>
                  <a:p>
                    <a:pPr algn="ctr" rtl="0">
                      <a:defRPr lang="en-US" sz="10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1146 MW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'APS Owned Generation'!$F$5:$J$5</c:f>
              <c:strCache>
                <c:ptCount val="5"/>
                <c:pt idx="0">
                  <c:v>Coal</c:v>
                </c:pt>
                <c:pt idx="1">
                  <c:v>Oil</c:v>
                </c:pt>
                <c:pt idx="2">
                  <c:v>Solar</c:v>
                </c:pt>
                <c:pt idx="3">
                  <c:v>Natural Gas</c:v>
                </c:pt>
                <c:pt idx="4">
                  <c:v>Nuclear</c:v>
                </c:pt>
              </c:strCache>
            </c:strRef>
          </c:cat>
          <c:val>
            <c:numRef>
              <c:f>'APS Owned Generation'!$F$6:$J$6</c:f>
              <c:numCache>
                <c:formatCode>General</c:formatCode>
                <c:ptCount val="5"/>
                <c:pt idx="0">
                  <c:v>1672</c:v>
                </c:pt>
                <c:pt idx="1">
                  <c:v>70</c:v>
                </c:pt>
                <c:pt idx="2">
                  <c:v>189</c:v>
                </c:pt>
                <c:pt idx="3">
                  <c:v>3109</c:v>
                </c:pt>
                <c:pt idx="4">
                  <c:v>1146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842491124793654E-2"/>
          <c:y val="1.8910266402650384E-2"/>
          <c:w val="0.89946948926379944"/>
          <c:h val="0.87863278616597384"/>
        </c:manualLayout>
      </c:layout>
      <c:ofPieChart>
        <c:ofPieType val="bar"/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0A-433B-B9C3-7EB60C0656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0A-433B-B9C3-7EB60C0656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0A-433B-B9C3-7EB60C0656B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0A-433B-B9C3-7EB60C0656B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A0A-433B-B9C3-7EB60C0656B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0A-433B-B9C3-7EB60C0656B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0A-433B-B9C3-7EB60C0656B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0A-433B-B9C3-7EB60C0656B6}"/>
              </c:ext>
            </c:extLst>
          </c:dPt>
          <c:dLbls>
            <c:dLbl>
              <c:idx val="0"/>
              <c:layout>
                <c:manualLayout>
                  <c:x val="0.10809522861456868"/>
                  <c:y val="-0.1592412325323512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1"/>
                        </a:solidFill>
                      </a:rPr>
                      <a:t>APS Solar</a:t>
                    </a:r>
                  </a:p>
                  <a:p>
                    <a:r>
                      <a:rPr lang="en-US" b="1">
                        <a:solidFill>
                          <a:schemeClr val="tx1"/>
                        </a:solidFill>
                      </a:rPr>
                      <a:t>189 MW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0A-433B-B9C3-7EB60C0656B6}"/>
                </c:ext>
              </c:extLst>
            </c:dLbl>
            <c:dLbl>
              <c:idx val="1"/>
              <c:layout>
                <c:manualLayout>
                  <c:x val="9.6006794031202949E-2"/>
                  <c:y val="0.125260815233697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DE Solar</a:t>
                    </a:r>
                    <a:endParaRPr lang="en-US" sz="1000" b="1" i="0" u="none" strike="noStrike" kern="120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484 MW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A-433B-B9C3-7EB60C0656B6}"/>
                </c:ext>
              </c:extLst>
            </c:dLbl>
            <c:dLbl>
              <c:idx val="3"/>
              <c:layout>
                <c:manualLayout>
                  <c:x val="-0.10200038148990433"/>
                  <c:y val="-1.41340047576703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Solar PPA</a:t>
                    </a:r>
                  </a:p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310 MW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0A-433B-B9C3-7EB60C0656B6}"/>
                </c:ext>
              </c:extLst>
            </c:dLbl>
            <c:dLbl>
              <c:idx val="4"/>
              <c:layout>
                <c:manualLayout>
                  <c:x val="-0.10099848881187741"/>
                  <c:y val="-1.342867741971467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Wind PPA</a:t>
                    </a:r>
                  </a:p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289 MW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A-433B-B9C3-7EB60C0656B6}"/>
                </c:ext>
              </c:extLst>
            </c:dLbl>
            <c:dLbl>
              <c:idx val="5"/>
              <c:layout>
                <c:manualLayout>
                  <c:x val="-7.4705656561893957E-2"/>
                  <c:y val="0.111194026227502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Geothermal PPA</a:t>
                    </a:r>
                  </a:p>
                  <a:p>
                    <a:r>
                      <a:rPr lang="en-US"/>
                      <a:t>10 MW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7519178859036914E-2"/>
                  <c:y val="0.201705127520428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Biomass PPA</a:t>
                    </a:r>
                  </a:p>
                  <a:p>
                    <a:r>
                      <a:rPr lang="en-US" dirty="0"/>
                      <a:t>14 MW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A-433B-B9C3-7EB60C0656B6}"/>
                </c:ext>
              </c:extLst>
            </c:dLbl>
            <c:dLbl>
              <c:idx val="7"/>
              <c:layout>
                <c:manualLayout>
                  <c:x val="-9.6114476086127665E-2"/>
                  <c:y val="0.2864958949734666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Biogas PPA</a:t>
                    </a:r>
                  </a:p>
                  <a:p>
                    <a:r>
                      <a:rPr lang="en-US"/>
                      <a:t>6 MW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0A-433B-B9C3-7EB60C0656B6}"/>
                </c:ext>
              </c:extLst>
            </c:dLbl>
            <c:dLbl>
              <c:idx val="8"/>
              <c:layout>
                <c:manualLayout>
                  <c:x val="-0.21240081958246337"/>
                  <c:y val="-2.245520842480047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PPA</a:t>
                    </a:r>
                  </a:p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629 MW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0A-433B-B9C3-7EB60C0656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Sheet2!$A$12:$A$19</c:f>
              <c:strCache>
                <c:ptCount val="8"/>
                <c:pt idx="0">
                  <c:v>APS Solar</c:v>
                </c:pt>
                <c:pt idx="1">
                  <c:v>DG Solar</c:v>
                </c:pt>
                <c:pt idx="2">
                  <c:v>Power Purchase Agreements</c:v>
                </c:pt>
                <c:pt idx="3">
                  <c:v>Solar PPA</c:v>
                </c:pt>
                <c:pt idx="4">
                  <c:v>Wind PPA</c:v>
                </c:pt>
                <c:pt idx="5">
                  <c:v>Geothermal PPA</c:v>
                </c:pt>
                <c:pt idx="6">
                  <c:v>Biomass PPA</c:v>
                </c:pt>
                <c:pt idx="7">
                  <c:v>Biogas PPA</c:v>
                </c:pt>
              </c:strCache>
            </c:strRef>
          </c:cat>
          <c:val>
            <c:numRef>
              <c:f>Sheet2!$B$12:$B$19</c:f>
              <c:numCache>
                <c:formatCode>General</c:formatCode>
                <c:ptCount val="8"/>
                <c:pt idx="0">
                  <c:v>189</c:v>
                </c:pt>
                <c:pt idx="1">
                  <c:v>484</c:v>
                </c:pt>
                <c:pt idx="3">
                  <c:v>310</c:v>
                </c:pt>
                <c:pt idx="4">
                  <c:v>289</c:v>
                </c:pt>
                <c:pt idx="5">
                  <c:v>10</c:v>
                </c:pt>
                <c:pt idx="6">
                  <c:v>14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0A-433B-B9C3-7EB60C0656B6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5"/>
        <c:secondPieSize val="5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5476788500011"/>
          <c:y val="0.1622199401364248"/>
          <c:w val="0.83864524430879495"/>
          <c:h val="0.7082603995597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rgbClr val="395775"/>
            </a:solidFill>
            <a:ln>
              <a:solidFill>
                <a:srgbClr val="395775"/>
              </a:solidFill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/>
            </a:sp3d>
          </c:spPr>
          <c:invertIfNegative val="0"/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395775"/>
              </a:solidFill>
              <a:ln w="19050">
                <a:solidFill>
                  <a:srgbClr val="395775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/>
              </a:sp3d>
            </c:spPr>
          </c:dPt>
          <c:cat>
            <c:strRef>
              <c:f>Sheet1!$A$2:$A$13</c:f>
              <c:strCache>
                <c:ptCount val="12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21878</c:v>
                </c:pt>
                <c:pt idx="1">
                  <c:v>10350</c:v>
                </c:pt>
                <c:pt idx="2">
                  <c:v>6352</c:v>
                </c:pt>
                <c:pt idx="3">
                  <c:v>5613</c:v>
                </c:pt>
                <c:pt idx="4">
                  <c:v>6273</c:v>
                </c:pt>
                <c:pt idx="5">
                  <c:v>10029</c:v>
                </c:pt>
                <c:pt idx="6">
                  <c:v>10812</c:v>
                </c:pt>
                <c:pt idx="7">
                  <c:v>9937</c:v>
                </c:pt>
                <c:pt idx="8">
                  <c:v>14627</c:v>
                </c:pt>
                <c:pt idx="9">
                  <c:v>15982</c:v>
                </c:pt>
                <c:pt idx="10">
                  <c:v>17001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Multifamily</c:v>
                </c:pt>
              </c:strCache>
            </c:strRef>
          </c:tx>
          <c:spPr>
            <a:solidFill>
              <a:srgbClr val="CC8A00"/>
            </a:solidFill>
            <a:ln>
              <a:solidFill>
                <a:srgbClr val="CC8A00"/>
              </a:solidFill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CC8A00"/>
              </a:solidFill>
              <a:ln>
                <a:solidFill>
                  <a:srgbClr val="CC8A00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/>
              </a:sp3d>
            </c:spPr>
          </c:dPt>
          <c:cat>
            <c:strRef>
              <c:f>Sheet1!$A$2:$A$13</c:f>
              <c:strCache>
                <c:ptCount val="12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</c:strCache>
            </c:strRef>
          </c:cat>
          <c:val>
            <c:numRef>
              <c:f>Sheet1!$C$2:$C$13</c:f>
              <c:numCache>
                <c:formatCode>_(* #,##0_);_(* \(#,##0\);_(* "-"??_);_(@_)</c:formatCode>
                <c:ptCount val="12"/>
                <c:pt idx="0">
                  <c:v>13876</c:v>
                </c:pt>
                <c:pt idx="1">
                  <c:v>7453</c:v>
                </c:pt>
                <c:pt idx="2">
                  <c:v>1198</c:v>
                </c:pt>
                <c:pt idx="3">
                  <c:v>755</c:v>
                </c:pt>
                <c:pt idx="4">
                  <c:v>2462</c:v>
                </c:pt>
                <c:pt idx="5">
                  <c:v>3555</c:v>
                </c:pt>
                <c:pt idx="6">
                  <c:v>4341</c:v>
                </c:pt>
                <c:pt idx="7">
                  <c:v>8876</c:v>
                </c:pt>
                <c:pt idx="8">
                  <c:v>7028</c:v>
                </c:pt>
                <c:pt idx="9">
                  <c:v>9688</c:v>
                </c:pt>
                <c:pt idx="10">
                  <c:v>8783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rgbClr val="26530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11" formatCode="_(* #,##0_);_(* \(#,##0\);_(* &quot;-&quot;??_);_(@_)">
                  <c:v>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7030144"/>
        <c:axId val="37036032"/>
      </c:barChart>
      <c:catAx>
        <c:axId val="37030144"/>
        <c:scaling>
          <c:orientation val="minMax"/>
        </c:scaling>
        <c:delete val="0"/>
        <c:axPos val="b"/>
        <c:numFmt formatCode="\'yy" sourceLinked="0"/>
        <c:majorTickMark val="none"/>
        <c:minorTickMark val="out"/>
        <c:tickLblPos val="low"/>
        <c:txPr>
          <a:bodyPr rot="0"/>
          <a:lstStyle/>
          <a:p>
            <a:pPr>
              <a:defRPr sz="1000"/>
            </a:pPr>
            <a:endParaRPr lang="en-US"/>
          </a:p>
        </c:txPr>
        <c:crossAx val="37036032"/>
        <c:crosses val="autoZero"/>
        <c:auto val="1"/>
        <c:lblAlgn val="ctr"/>
        <c:lblOffset val="150"/>
        <c:noMultiLvlLbl val="0"/>
      </c:catAx>
      <c:valAx>
        <c:axId val="3703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/>
            </a:pPr>
            <a:endParaRPr lang="en-US"/>
          </a:p>
        </c:txPr>
        <c:crossAx val="37030144"/>
        <c:crosses val="autoZero"/>
        <c:crossBetween val="between"/>
        <c:majorUnit val="10000"/>
        <c:minorUnit val="5000"/>
      </c:valAx>
    </c:plotArea>
    <c:legend>
      <c:legendPos val="b"/>
      <c:layout>
        <c:manualLayout>
          <c:xMode val="edge"/>
          <c:yMode val="edge"/>
          <c:x val="0.14873741811262714"/>
          <c:y val="6.6854962052683861E-2"/>
          <c:w val="0.77051394606043022"/>
          <c:h val="0.1067610598677705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MWs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PPAs</c:v>
                </c:pt>
                <c:pt idx="1">
                  <c:v>DG</c:v>
                </c:pt>
                <c:pt idx="2">
                  <c:v>APS Owned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310</c:v>
                </c:pt>
                <c:pt idx="1">
                  <c:v>707</c:v>
                </c:pt>
                <c:pt idx="2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C9-4F41-AB77-7D0358164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8243279934836E-2"/>
          <c:y val="5.3075482642567375E-2"/>
          <c:w val="0.91474975110869761"/>
          <c:h val="0.675689030789920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2015 Applications</c:v>
                </c:pt>
              </c:strCache>
            </c:strRef>
          </c:tx>
          <c:spPr>
            <a:ln>
              <a:solidFill>
                <a:srgbClr val="395775"/>
              </a:solidFill>
            </a:ln>
          </c:spPr>
          <c:marker>
            <c:symbol val="square"/>
            <c:size val="7"/>
            <c:spPr>
              <a:solidFill>
                <a:srgbClr val="395775"/>
              </a:solidFill>
              <a:ln>
                <a:solidFill>
                  <a:srgbClr val="395775"/>
                </a:solidFill>
              </a:ln>
            </c:spPr>
          </c:marker>
          <c:dLbls>
            <c:dLbl>
              <c:idx val="4"/>
              <c:layout>
                <c:manualLayout>
                  <c:x val="-5.7385057471264371E-2"/>
                  <c:y val="1.034499838377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086206896551723E-2"/>
                  <c:y val="3.4195138749834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086206896551723E-2"/>
                  <c:y val="3.717640629559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339080459770113E-2"/>
                  <c:y val="2.8232603658320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086206896551723E-2"/>
                  <c:y val="3.1213871204077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484</c:v>
                </c:pt>
                <c:pt idx="1">
                  <c:v>680</c:v>
                </c:pt>
                <c:pt idx="2">
                  <c:v>832</c:v>
                </c:pt>
                <c:pt idx="3">
                  <c:v>715</c:v>
                </c:pt>
                <c:pt idx="4">
                  <c:v>1157</c:v>
                </c:pt>
                <c:pt idx="5">
                  <c:v>1158</c:v>
                </c:pt>
                <c:pt idx="6">
                  <c:v>1349</c:v>
                </c:pt>
                <c:pt idx="7">
                  <c:v>1141</c:v>
                </c:pt>
                <c:pt idx="8">
                  <c:v>1002</c:v>
                </c:pt>
                <c:pt idx="9">
                  <c:v>1189</c:v>
                </c:pt>
                <c:pt idx="10">
                  <c:v>1077</c:v>
                </c:pt>
                <c:pt idx="11">
                  <c:v>1168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2016 Applications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0086206896551723E-2"/>
                  <c:y val="-2.5251336112563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965517241379312E-2"/>
                  <c:y val="7.54260689076565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086206896551723E-2"/>
                  <c:y val="-3.7176406295591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609195402298846E-3"/>
                  <c:y val="-1.40119574650587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649425287356322E-2"/>
                  <c:y val="4.0336080403142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1153</c:v>
                </c:pt>
                <c:pt idx="1">
                  <c:v>759</c:v>
                </c:pt>
                <c:pt idx="2">
                  <c:v>1267</c:v>
                </c:pt>
                <c:pt idx="3">
                  <c:v>1001</c:v>
                </c:pt>
                <c:pt idx="4">
                  <c:v>1291</c:v>
                </c:pt>
                <c:pt idx="5">
                  <c:v>1413</c:v>
                </c:pt>
                <c:pt idx="6">
                  <c:v>1364</c:v>
                </c:pt>
                <c:pt idx="7">
                  <c:v>2033</c:v>
                </c:pt>
                <c:pt idx="8">
                  <c:v>1602</c:v>
                </c:pt>
                <c:pt idx="9">
                  <c:v>1442</c:v>
                </c:pt>
                <c:pt idx="10">
                  <c:v>1283</c:v>
                </c:pt>
                <c:pt idx="11">
                  <c:v>1434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2017 Applications</c:v>
                </c:pt>
              </c:strCache>
            </c:strRef>
          </c:tx>
          <c:spPr>
            <a:ln>
              <a:solidFill>
                <a:srgbClr val="8A2A2B"/>
              </a:solidFill>
            </a:ln>
          </c:spPr>
          <c:marker>
            <c:symbol val="circle"/>
            <c:size val="7"/>
            <c:spPr>
              <a:solidFill>
                <a:srgbClr val="8A2A2B"/>
              </a:solidFill>
              <a:ln>
                <a:solidFill>
                  <a:srgbClr val="8A2A2B"/>
                </a:solidFill>
              </a:ln>
            </c:spPr>
          </c:marker>
          <c:dLbls>
            <c:dLbl>
              <c:idx val="4"/>
              <c:layout>
                <c:manualLayout>
                  <c:x val="-3.8706896551724136E-2"/>
                  <c:y val="-4.015767384134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086206896551723E-2"/>
                  <c:y val="-3.1213871204077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086206896551723E-2"/>
                  <c:y val="-6.6989081753163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977011494252873E-2"/>
                  <c:y val="2.5430212165308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103448275862068E-2"/>
                  <c:y val="4.0336549894094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4540229885057472E-2"/>
                  <c:y val="3.4374014802580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977011494252873E-2"/>
                  <c:y val="3.1392747256823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1426</c:v>
                </c:pt>
                <c:pt idx="1">
                  <c:v>1561</c:v>
                </c:pt>
                <c:pt idx="2">
                  <c:v>1818</c:v>
                </c:pt>
                <c:pt idx="3">
                  <c:v>1944</c:v>
                </c:pt>
                <c:pt idx="4">
                  <c:v>2464</c:v>
                </c:pt>
                <c:pt idx="5">
                  <c:v>3718</c:v>
                </c:pt>
                <c:pt idx="6">
                  <c:v>2143</c:v>
                </c:pt>
                <c:pt idx="7">
                  <c:v>3432</c:v>
                </c:pt>
                <c:pt idx="8">
                  <c:v>321</c:v>
                </c:pt>
                <c:pt idx="9">
                  <c:v>538</c:v>
                </c:pt>
                <c:pt idx="10">
                  <c:v>629</c:v>
                </c:pt>
                <c:pt idx="11">
                  <c:v>614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2018 Applications</c:v>
                </c:pt>
              </c:strCache>
            </c:strRef>
          </c:tx>
          <c:spPr>
            <a:ln>
              <a:solidFill>
                <a:srgbClr val="CC8A00"/>
              </a:solidFill>
            </a:ln>
          </c:spPr>
          <c:marker>
            <c:symbol val="diamond"/>
            <c:size val="7"/>
            <c:spPr>
              <a:solidFill>
                <a:srgbClr val="CC8A00"/>
              </a:solidFill>
              <a:ln>
                <a:solidFill>
                  <a:srgbClr val="CC8A00"/>
                </a:solidFill>
              </a:ln>
            </c:spPr>
          </c:marker>
          <c:dLbls>
            <c:dLbl>
              <c:idx val="0"/>
              <c:layout>
                <c:manualLayout>
                  <c:x val="-2.8850574712643677E-2"/>
                  <c:y val="-1.9467677073794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49425287356322E-2"/>
                  <c:y val="-3.1392747256823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49425287356322E-2"/>
                  <c:y val="-1.9467677073794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977011494252873E-2"/>
                  <c:y val="1.9288801021048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49425287356322E-2"/>
                  <c:y val="2.8232603658320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327586206896553E-2"/>
                  <c:y val="-1.0523874436522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649425287356322E-2"/>
                  <c:y val="-3.1392747256823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086206896551723E-2"/>
                  <c:y val="-3.1392747256823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086206896551723E-2"/>
                  <c:y val="1.6307533475291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Sheet1!$B$10:$M$10</c:f>
              <c:numCache>
                <c:formatCode>General</c:formatCode>
                <c:ptCount val="12"/>
                <c:pt idx="0">
                  <c:v>789</c:v>
                </c:pt>
                <c:pt idx="1">
                  <c:v>808</c:v>
                </c:pt>
                <c:pt idx="2">
                  <c:v>953</c:v>
                </c:pt>
                <c:pt idx="3">
                  <c:v>954</c:v>
                </c:pt>
                <c:pt idx="4">
                  <c:v>1057</c:v>
                </c:pt>
                <c:pt idx="5">
                  <c:v>1230</c:v>
                </c:pt>
                <c:pt idx="6">
                  <c:v>1366</c:v>
                </c:pt>
                <c:pt idx="7">
                  <c:v>2330</c:v>
                </c:pt>
                <c:pt idx="8">
                  <c:v>1442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42848"/>
        <c:axId val="39748736"/>
      </c:lineChart>
      <c:catAx>
        <c:axId val="3974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909496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39748736"/>
        <c:crosses val="autoZero"/>
        <c:auto val="1"/>
        <c:lblAlgn val="ctr"/>
        <c:lblOffset val="100"/>
        <c:noMultiLvlLbl val="0"/>
      </c:catAx>
      <c:valAx>
        <c:axId val="39748736"/>
        <c:scaling>
          <c:orientation val="minMax"/>
          <c:max val="4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9525">
            <a:solidFill>
              <a:srgbClr val="909496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39742848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10884650194587746"/>
          <c:y val="0.80159077619295882"/>
          <c:w val="0.780899176396054"/>
          <c:h val="5.3762582650947799E-2"/>
        </c:manualLayout>
      </c:layout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r>
              <a:rPr lang="en-US" sz="1050" dirty="0">
                <a:solidFill>
                  <a:schemeClr val="bg1"/>
                </a:solidFill>
              </a:rPr>
              <a:t>Residential </a:t>
            </a:r>
            <a:r>
              <a:rPr lang="en-US" sz="1050" dirty="0" smtClean="0">
                <a:solidFill>
                  <a:schemeClr val="bg1"/>
                </a:solidFill>
              </a:rPr>
              <a:t>DG (MWdc) Annual Additions</a:t>
            </a:r>
            <a:endParaRPr lang="en-US" sz="105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2669593947815347"/>
          <c:y val="5.6084993052339042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2.0294605302845901E-2"/>
          <c:y val="0.13472610092962403"/>
          <c:w val="0.90416666666666656"/>
          <c:h val="0.60398015789455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 DE</c:v>
                </c:pt>
              </c:strCache>
            </c:strRef>
          </c:tx>
          <c:spPr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2.757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838235294117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757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757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757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6304252520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2.630425252082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503135088658065E-16"/>
                  <c:y val="2.6304252520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2009</c:v>
                </c:pt>
                <c:pt idx="3">
                  <c:v>2012</c:v>
                </c:pt>
                <c:pt idx="5">
                  <c:v>2014</c:v>
                </c:pt>
                <c:pt idx="7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18</c:v>
                </c:pt>
                <c:pt idx="2">
                  <c:v>22</c:v>
                </c:pt>
                <c:pt idx="3">
                  <c:v>44</c:v>
                </c:pt>
                <c:pt idx="4">
                  <c:v>51</c:v>
                </c:pt>
                <c:pt idx="5">
                  <c:v>57</c:v>
                </c:pt>
                <c:pt idx="6">
                  <c:v>74</c:v>
                </c:pt>
                <c:pt idx="7">
                  <c:v>133</c:v>
                </c:pt>
                <c:pt idx="8">
                  <c:v>150</c:v>
                </c:pt>
                <c:pt idx="9" formatCode="0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92"/>
        <c:axId val="39884288"/>
        <c:axId val="39885824"/>
      </c:barChart>
      <c:dateAx>
        <c:axId val="398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50" b="1" baseline="0">
                <a:solidFill>
                  <a:schemeClr val="bg1"/>
                </a:solidFill>
              </a:defRPr>
            </a:pPr>
            <a:endParaRPr lang="en-US"/>
          </a:p>
        </c:txPr>
        <c:crossAx val="39885824"/>
        <c:crosses val="autoZero"/>
        <c:auto val="1"/>
        <c:lblOffset val="100"/>
        <c:baseTimeUnit val="days"/>
        <c:majorUnit val="1"/>
        <c:majorTimeUnit val="years"/>
        <c:minorUnit val="1"/>
        <c:minorTimeUnit val="years"/>
      </c:dateAx>
      <c:valAx>
        <c:axId val="39885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84288"/>
        <c:crosses val="autoZero"/>
        <c:crossBetween val="between"/>
      </c:valAx>
      <c:spPr>
        <a:noFill/>
        <a:effectLst/>
      </c:spPr>
    </c:plotArea>
    <c:plotVisOnly val="1"/>
    <c:dispBlanksAs val="gap"/>
    <c:showDLblsOverMax val="0"/>
  </c:chart>
  <c:spPr>
    <a:solidFill>
      <a:schemeClr val="accent1"/>
    </a:solidFill>
    <a:ln w="9525">
      <a:noFill/>
    </a:ln>
    <a:effectLst>
      <a:innerShdw blurRad="114300">
        <a:prstClr val="black"/>
      </a:innerShdw>
    </a:effectLst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BAU-DSM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_(* #,##0_);_(* \(#,##0\);_(* "-"??_);_(@_)</c:formatCode>
                <c:ptCount val="24"/>
                <c:pt idx="0">
                  <c:v>2617.6509590999999</c:v>
                </c:pt>
                <c:pt idx="1">
                  <c:v>2569.6565073000002</c:v>
                </c:pt>
                <c:pt idx="2">
                  <c:v>2546.4707971000003</c:v>
                </c:pt>
                <c:pt idx="3">
                  <c:v>2528.8604184000001</c:v>
                </c:pt>
                <c:pt idx="4">
                  <c:v>2552.5077434</c:v>
                </c:pt>
                <c:pt idx="5">
                  <c:v>2574.9313078999999</c:v>
                </c:pt>
                <c:pt idx="6">
                  <c:v>2651.588287</c:v>
                </c:pt>
                <c:pt idx="7">
                  <c:v>2692.0528942000001</c:v>
                </c:pt>
                <c:pt idx="8">
                  <c:v>2746.7612278000001</c:v>
                </c:pt>
                <c:pt idx="9">
                  <c:v>2741.9222478000002</c:v>
                </c:pt>
                <c:pt idx="10">
                  <c:v>2719.6698583000002</c:v>
                </c:pt>
                <c:pt idx="11">
                  <c:v>2671.8090315999998</c:v>
                </c:pt>
                <c:pt idx="12">
                  <c:v>2624.9900263999998</c:v>
                </c:pt>
                <c:pt idx="13">
                  <c:v>2588.8491229000001</c:v>
                </c:pt>
                <c:pt idx="14">
                  <c:v>2576.0280851999996</c:v>
                </c:pt>
                <c:pt idx="15">
                  <c:v>2608.9542145999999</c:v>
                </c:pt>
                <c:pt idx="16">
                  <c:v>2692.3331176000002</c:v>
                </c:pt>
                <c:pt idx="17">
                  <c:v>2835.6685443000001</c:v>
                </c:pt>
                <c:pt idx="18">
                  <c:v>3073.7745476</c:v>
                </c:pt>
                <c:pt idx="19">
                  <c:v>3399.5495632000002</c:v>
                </c:pt>
                <c:pt idx="20">
                  <c:v>3313.9795964</c:v>
                </c:pt>
                <c:pt idx="21">
                  <c:v>3104.3079557999999</c:v>
                </c:pt>
                <c:pt idx="22">
                  <c:v>2853.3904681999998</c:v>
                </c:pt>
                <c:pt idx="23">
                  <c:v>2612.6761877999998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A2-420C-A2F6-ED2AB16F92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BAU-DSM-DE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_(* #,##0_);_(* \(#,##0\);_(* "-"??_);_(@_)</c:formatCode>
                <c:ptCount val="24"/>
                <c:pt idx="0">
                  <c:v>2617.6503025106294</c:v>
                </c:pt>
                <c:pt idx="1">
                  <c:v>2569.6558507106297</c:v>
                </c:pt>
                <c:pt idx="2">
                  <c:v>2546.4701405106298</c:v>
                </c:pt>
                <c:pt idx="3">
                  <c:v>2528.8597618106296</c:v>
                </c:pt>
                <c:pt idx="4">
                  <c:v>2552.5070868106295</c:v>
                </c:pt>
                <c:pt idx="5">
                  <c:v>2574.9306513106294</c:v>
                </c:pt>
                <c:pt idx="6">
                  <c:v>2651.5876304106296</c:v>
                </c:pt>
                <c:pt idx="7">
                  <c:v>2689.8825084098298</c:v>
                </c:pt>
                <c:pt idx="8">
                  <c:v>2637.7511242787778</c:v>
                </c:pt>
                <c:pt idx="9">
                  <c:v>2473.9465346762099</c:v>
                </c:pt>
                <c:pt idx="10">
                  <c:v>2326.3737120576588</c:v>
                </c:pt>
                <c:pt idx="11">
                  <c:v>2196.6747830437066</c:v>
                </c:pt>
                <c:pt idx="12">
                  <c:v>2117.9968656249666</c:v>
                </c:pt>
                <c:pt idx="13">
                  <c:v>2108.7435428053946</c:v>
                </c:pt>
                <c:pt idx="14">
                  <c:v>2166.1541603509208</c:v>
                </c:pt>
                <c:pt idx="15">
                  <c:v>2324.9603995532311</c:v>
                </c:pt>
                <c:pt idx="16">
                  <c:v>2574.2128242957215</c:v>
                </c:pt>
                <c:pt idx="17">
                  <c:v>2829.8935616832068</c:v>
                </c:pt>
                <c:pt idx="18">
                  <c:v>3073.7738910106295</c:v>
                </c:pt>
                <c:pt idx="19">
                  <c:v>3399.5489066106297</c:v>
                </c:pt>
                <c:pt idx="20">
                  <c:v>3313.9789398106295</c:v>
                </c:pt>
                <c:pt idx="21">
                  <c:v>3104.3072992106295</c:v>
                </c:pt>
                <c:pt idx="22">
                  <c:v>2853.3898116106293</c:v>
                </c:pt>
                <c:pt idx="23">
                  <c:v>2612.6755312106293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A2-420C-A2F6-ED2AB16F92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BAU-DSM-DE-RE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_(* #,##0_);_(* \(#,##0\);_(* "-"??_);_(@_)</c:formatCode>
                <c:ptCount val="24"/>
                <c:pt idx="0">
                  <c:v>2401.6203025106292</c:v>
                </c:pt>
                <c:pt idx="1">
                  <c:v>2343.6658507106295</c:v>
                </c:pt>
                <c:pt idx="2">
                  <c:v>2343.9401405106296</c:v>
                </c:pt>
                <c:pt idx="3">
                  <c:v>2335.1097618106296</c:v>
                </c:pt>
                <c:pt idx="4">
                  <c:v>2356.2770868106295</c:v>
                </c:pt>
                <c:pt idx="5">
                  <c:v>2377.4606513106296</c:v>
                </c:pt>
                <c:pt idx="6">
                  <c:v>2456.1476304106295</c:v>
                </c:pt>
                <c:pt idx="7">
                  <c:v>2431.68250840983</c:v>
                </c:pt>
                <c:pt idx="8">
                  <c:v>2240.1011242787777</c:v>
                </c:pt>
                <c:pt idx="9">
                  <c:v>1908.2565346762099</c:v>
                </c:pt>
                <c:pt idx="10">
                  <c:v>1745.2437120576587</c:v>
                </c:pt>
                <c:pt idx="11">
                  <c:v>1608.3347830437065</c:v>
                </c:pt>
                <c:pt idx="12">
                  <c:v>1539.6868656249667</c:v>
                </c:pt>
                <c:pt idx="13">
                  <c:v>1524.4935428053946</c:v>
                </c:pt>
                <c:pt idx="14">
                  <c:v>1568.0041603509208</c:v>
                </c:pt>
                <c:pt idx="15">
                  <c:v>1736.7903995532311</c:v>
                </c:pt>
                <c:pt idx="16">
                  <c:v>2005.5328242957214</c:v>
                </c:pt>
                <c:pt idx="17">
                  <c:v>2379.423561683207</c:v>
                </c:pt>
                <c:pt idx="18">
                  <c:v>2799.4138910106294</c:v>
                </c:pt>
                <c:pt idx="19">
                  <c:v>3132.0589066106295</c:v>
                </c:pt>
                <c:pt idx="20">
                  <c:v>3065.7689398106295</c:v>
                </c:pt>
                <c:pt idx="21">
                  <c:v>2866.2172992106293</c:v>
                </c:pt>
                <c:pt idx="22">
                  <c:v>2654.3098116106294</c:v>
                </c:pt>
                <c:pt idx="23">
                  <c:v>2404.6355312106293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8A2-420C-A2F6-ED2AB16F92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38100">
              <a:solidFill>
                <a:srgbClr val="8A2A2B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Sheet1!$E$2:$E$25</c:f>
              <c:numCache>
                <c:formatCode>_(* #,##0_);_(* \(#,##0\);_(* "-"??_);_(@_)</c:formatCode>
                <c:ptCount val="24"/>
                <c:pt idx="0">
                  <c:v>1146</c:v>
                </c:pt>
                <c:pt idx="1">
                  <c:v>1146</c:v>
                </c:pt>
                <c:pt idx="2">
                  <c:v>1146</c:v>
                </c:pt>
                <c:pt idx="3">
                  <c:v>1146</c:v>
                </c:pt>
                <c:pt idx="4">
                  <c:v>1146</c:v>
                </c:pt>
                <c:pt idx="5">
                  <c:v>1146</c:v>
                </c:pt>
                <c:pt idx="6">
                  <c:v>1146</c:v>
                </c:pt>
                <c:pt idx="7">
                  <c:v>1146</c:v>
                </c:pt>
                <c:pt idx="8">
                  <c:v>1146</c:v>
                </c:pt>
                <c:pt idx="9">
                  <c:v>1146</c:v>
                </c:pt>
                <c:pt idx="10">
                  <c:v>1146</c:v>
                </c:pt>
                <c:pt idx="11">
                  <c:v>1146</c:v>
                </c:pt>
                <c:pt idx="12">
                  <c:v>1146</c:v>
                </c:pt>
                <c:pt idx="13">
                  <c:v>1146</c:v>
                </c:pt>
                <c:pt idx="14">
                  <c:v>1146</c:v>
                </c:pt>
                <c:pt idx="15">
                  <c:v>1146</c:v>
                </c:pt>
                <c:pt idx="16">
                  <c:v>1146</c:v>
                </c:pt>
                <c:pt idx="17">
                  <c:v>1146</c:v>
                </c:pt>
                <c:pt idx="18">
                  <c:v>1146</c:v>
                </c:pt>
                <c:pt idx="19">
                  <c:v>1146</c:v>
                </c:pt>
                <c:pt idx="20">
                  <c:v>1146</c:v>
                </c:pt>
                <c:pt idx="21">
                  <c:v>1146</c:v>
                </c:pt>
                <c:pt idx="22">
                  <c:v>1146</c:v>
                </c:pt>
                <c:pt idx="23">
                  <c:v>1146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8A2-420C-A2F6-ED2AB16F92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Coal Min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Sheet1!$F$2:$F$25</c:f>
              <c:numCache>
                <c:formatCode>_(* #,##0_);_(* \(#,##0\);_(* "-"??_);_(@_)</c:formatCode>
                <c:ptCount val="24"/>
                <c:pt idx="0">
                  <c:v>1905</c:v>
                </c:pt>
                <c:pt idx="1">
                  <c:v>1905</c:v>
                </c:pt>
                <c:pt idx="2">
                  <c:v>1905</c:v>
                </c:pt>
                <c:pt idx="3">
                  <c:v>1905</c:v>
                </c:pt>
                <c:pt idx="4">
                  <c:v>1905</c:v>
                </c:pt>
                <c:pt idx="5">
                  <c:v>1905</c:v>
                </c:pt>
                <c:pt idx="6">
                  <c:v>1905</c:v>
                </c:pt>
                <c:pt idx="7">
                  <c:v>1905</c:v>
                </c:pt>
                <c:pt idx="8">
                  <c:v>1905</c:v>
                </c:pt>
                <c:pt idx="9">
                  <c:v>1905</c:v>
                </c:pt>
                <c:pt idx="10">
                  <c:v>1905</c:v>
                </c:pt>
                <c:pt idx="11">
                  <c:v>1905</c:v>
                </c:pt>
                <c:pt idx="12">
                  <c:v>1905</c:v>
                </c:pt>
                <c:pt idx="13">
                  <c:v>1905</c:v>
                </c:pt>
                <c:pt idx="14">
                  <c:v>1905</c:v>
                </c:pt>
                <c:pt idx="15">
                  <c:v>1905</c:v>
                </c:pt>
                <c:pt idx="16">
                  <c:v>1905</c:v>
                </c:pt>
                <c:pt idx="17">
                  <c:v>1905</c:v>
                </c:pt>
                <c:pt idx="18">
                  <c:v>1905</c:v>
                </c:pt>
                <c:pt idx="19">
                  <c:v>1905</c:v>
                </c:pt>
                <c:pt idx="20">
                  <c:v>1905</c:v>
                </c:pt>
                <c:pt idx="21">
                  <c:v>1905</c:v>
                </c:pt>
                <c:pt idx="22">
                  <c:v>1905</c:v>
                </c:pt>
                <c:pt idx="23">
                  <c:v>1905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8A2-420C-A2F6-ED2AB16F9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05600"/>
        <c:axId val="146809600"/>
      </c:lineChart>
      <c:catAx>
        <c:axId val="39705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6809600"/>
        <c:crosses val="autoZero"/>
        <c:auto val="1"/>
        <c:lblAlgn val="ctr"/>
        <c:lblOffset val="100"/>
        <c:tickLblSkip val="2"/>
        <c:noMultiLvlLbl val="0"/>
      </c:catAx>
      <c:valAx>
        <c:axId val="146809600"/>
        <c:scaling>
          <c:orientation val="minMax"/>
          <c:max val="50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0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98658230096818"/>
          <c:y val="3.1890419947506569E-2"/>
          <c:w val="0.77881633740706102"/>
          <c:h val="0.905272965879265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BAU-DSM</c:v>
                </c:pt>
              </c:strCache>
            </c:strRef>
          </c:tx>
          <c:spPr>
            <a:ln w="38100">
              <a:solidFill>
                <a:srgbClr val="395775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_(* #,##0_);_(* \(#,##0\);_(* "-"??_);_(@_)</c:formatCode>
                <c:ptCount val="24"/>
                <c:pt idx="0">
                  <c:v>3028.8637807</c:v>
                </c:pt>
                <c:pt idx="1">
                  <c:v>2974.285284</c:v>
                </c:pt>
                <c:pt idx="2">
                  <c:v>2948.8296955000001</c:v>
                </c:pt>
                <c:pt idx="3">
                  <c:v>2933.1664383000002</c:v>
                </c:pt>
                <c:pt idx="4">
                  <c:v>2969.2003364000002</c:v>
                </c:pt>
                <c:pt idx="5">
                  <c:v>3012.8770138</c:v>
                </c:pt>
                <c:pt idx="6">
                  <c:v>3138.8080417000001</c:v>
                </c:pt>
                <c:pt idx="7">
                  <c:v>3226.8059256000001</c:v>
                </c:pt>
                <c:pt idx="8">
                  <c:v>3283.1700796</c:v>
                </c:pt>
                <c:pt idx="9">
                  <c:v>3276.5514437000002</c:v>
                </c:pt>
                <c:pt idx="10">
                  <c:v>3230.3333585999999</c:v>
                </c:pt>
                <c:pt idx="11">
                  <c:v>3149.7782155999998</c:v>
                </c:pt>
                <c:pt idx="12">
                  <c:v>3075.1788858</c:v>
                </c:pt>
                <c:pt idx="13">
                  <c:v>3014.6788415000001</c:v>
                </c:pt>
                <c:pt idx="14">
                  <c:v>2985.0442352999999</c:v>
                </c:pt>
                <c:pt idx="15">
                  <c:v>3016.8815614999999</c:v>
                </c:pt>
                <c:pt idx="16">
                  <c:v>3127.2462384</c:v>
                </c:pt>
                <c:pt idx="17">
                  <c:v>3307.2941506000002</c:v>
                </c:pt>
                <c:pt idx="18">
                  <c:v>3558.859336</c:v>
                </c:pt>
                <c:pt idx="19">
                  <c:v>3981.4093541000002</c:v>
                </c:pt>
                <c:pt idx="20">
                  <c:v>3912.6167230999999</c:v>
                </c:pt>
                <c:pt idx="21">
                  <c:v>3630.4122714</c:v>
                </c:pt>
                <c:pt idx="22">
                  <c:v>3344.8038117999999</c:v>
                </c:pt>
                <c:pt idx="23">
                  <c:v>3061.3729532000002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2F-4B90-A92B-551218C880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BAU-DSM-DE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_(* #,##0_);_(* \(#,##0\);_(* "-"??_);_(@_)</c:formatCode>
                <c:ptCount val="24"/>
                <c:pt idx="0">
                  <c:v>3117.0998357919907</c:v>
                </c:pt>
                <c:pt idx="1">
                  <c:v>3067.8174213067214</c:v>
                </c:pt>
                <c:pt idx="2">
                  <c:v>3045.2052123752946</c:v>
                </c:pt>
                <c:pt idx="3">
                  <c:v>3026.2998445005505</c:v>
                </c:pt>
                <c:pt idx="4">
                  <c:v>3058.6390598081675</c:v>
                </c:pt>
                <c:pt idx="5">
                  <c:v>3080.4913141294505</c:v>
                </c:pt>
                <c:pt idx="6">
                  <c:v>3173.4017827510061</c:v>
                </c:pt>
                <c:pt idx="7">
                  <c:v>3196.5509934717825</c:v>
                </c:pt>
                <c:pt idx="8">
                  <c:v>2884.1056567937821</c:v>
                </c:pt>
                <c:pt idx="9">
                  <c:v>2362.1281899760179</c:v>
                </c:pt>
                <c:pt idx="10">
                  <c:v>1911.1420442390408</c:v>
                </c:pt>
                <c:pt idx="11">
                  <c:v>1723.1265953719058</c:v>
                </c:pt>
                <c:pt idx="12">
                  <c:v>1542.3297859374031</c:v>
                </c:pt>
                <c:pt idx="13">
                  <c:v>1550.2693945346991</c:v>
                </c:pt>
                <c:pt idx="14">
                  <c:v>1737.5398972133332</c:v>
                </c:pt>
                <c:pt idx="15">
                  <c:v>2021.9815467950793</c:v>
                </c:pt>
                <c:pt idx="16">
                  <c:v>2645.2056458625352</c:v>
                </c:pt>
                <c:pt idx="17">
                  <c:v>3215.2946503029352</c:v>
                </c:pt>
                <c:pt idx="18">
                  <c:v>3446.9938540802323</c:v>
                </c:pt>
                <c:pt idx="19">
                  <c:v>3840.4689898555125</c:v>
                </c:pt>
                <c:pt idx="20">
                  <c:v>3766.6423765540076</c:v>
                </c:pt>
                <c:pt idx="21">
                  <c:v>3544.0933334802758</c:v>
                </c:pt>
                <c:pt idx="22">
                  <c:v>3396.0863725916702</c:v>
                </c:pt>
                <c:pt idx="23">
                  <c:v>3121.0604299308106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2F-4B90-A92B-551218C880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BAU-DSM-DE-RE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Sheet1!$D$2:$D$25</c:f>
              <c:numCache>
                <c:formatCode>_(* #,##0_);_(* \(#,##0\);_(* "-"??_);_(@_)</c:formatCode>
                <c:ptCount val="24"/>
                <c:pt idx="0">
                  <c:v>2753.3691624801108</c:v>
                </c:pt>
                <c:pt idx="1">
                  <c:v>2722.614665780111</c:v>
                </c:pt>
                <c:pt idx="2">
                  <c:v>2694.7390772801109</c:v>
                </c:pt>
                <c:pt idx="3">
                  <c:v>2705.7838200801116</c:v>
                </c:pt>
                <c:pt idx="4">
                  <c:v>2714.0617181801113</c:v>
                </c:pt>
                <c:pt idx="5">
                  <c:v>2746.9063955801112</c:v>
                </c:pt>
                <c:pt idx="6">
                  <c:v>2838.9464234801112</c:v>
                </c:pt>
                <c:pt idx="7">
                  <c:v>2765.9013726086437</c:v>
                </c:pt>
                <c:pt idx="8">
                  <c:v>2458.5703671042138</c:v>
                </c:pt>
                <c:pt idx="9">
                  <c:v>2058.8039786861737</c:v>
                </c:pt>
                <c:pt idx="10">
                  <c:v>1710.7398751978208</c:v>
                </c:pt>
                <c:pt idx="11">
                  <c:v>1442.6316274888707</c:v>
                </c:pt>
                <c:pt idx="12">
                  <c:v>1290.5580199474891</c:v>
                </c:pt>
                <c:pt idx="13">
                  <c:v>1273.6547549218872</c:v>
                </c:pt>
                <c:pt idx="14">
                  <c:v>1396.1506389422825</c:v>
                </c:pt>
                <c:pt idx="15">
                  <c:v>1704.5184820292225</c:v>
                </c:pt>
                <c:pt idx="16">
                  <c:v>2154.2884029398069</c:v>
                </c:pt>
                <c:pt idx="17">
                  <c:v>2710.2668019279536</c:v>
                </c:pt>
                <c:pt idx="18">
                  <c:v>3192.8717177801113</c:v>
                </c:pt>
                <c:pt idx="19">
                  <c:v>3639.0967358801113</c:v>
                </c:pt>
                <c:pt idx="20">
                  <c:v>3557.4541048801111</c:v>
                </c:pt>
                <c:pt idx="21">
                  <c:v>3254.4266531801113</c:v>
                </c:pt>
                <c:pt idx="22">
                  <c:v>2986.6891935801109</c:v>
                </c:pt>
                <c:pt idx="23">
                  <c:v>2726.7373349801114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12F-4B90-A92B-551218C880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Market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Sheet1!$E$2:$E$25</c:f>
              <c:numCache>
                <c:formatCode>_(* #,##0_);_(* \(#,##0\);_(* "-"??_);_(@_)</c:formatCode>
                <c:ptCount val="24"/>
                <c:pt idx="0">
                  <c:v>2753.3691624801108</c:v>
                </c:pt>
                <c:pt idx="1">
                  <c:v>2722.614665780111</c:v>
                </c:pt>
                <c:pt idx="2">
                  <c:v>2694.7390772801109</c:v>
                </c:pt>
                <c:pt idx="3">
                  <c:v>2705.7838200801116</c:v>
                </c:pt>
                <c:pt idx="4">
                  <c:v>2714.0617181801113</c:v>
                </c:pt>
                <c:pt idx="5">
                  <c:v>2746.9063955801112</c:v>
                </c:pt>
                <c:pt idx="6">
                  <c:v>2838.9464234801112</c:v>
                </c:pt>
                <c:pt idx="7">
                  <c:v>2765.9013726086437</c:v>
                </c:pt>
                <c:pt idx="8">
                  <c:v>2458.5703671042138</c:v>
                </c:pt>
                <c:pt idx="9">
                  <c:v>1808.8039786861737</c:v>
                </c:pt>
                <c:pt idx="10">
                  <c:v>1210.7398751978208</c:v>
                </c:pt>
                <c:pt idx="11">
                  <c:v>942.63162748887066</c:v>
                </c:pt>
                <c:pt idx="12">
                  <c:v>790.55801994748913</c:v>
                </c:pt>
                <c:pt idx="13">
                  <c:v>773.65475492188716</c:v>
                </c:pt>
                <c:pt idx="14">
                  <c:v>896.15063894228251</c:v>
                </c:pt>
                <c:pt idx="15">
                  <c:v>1204.5184820292225</c:v>
                </c:pt>
                <c:pt idx="16">
                  <c:v>1904.2884029398069</c:v>
                </c:pt>
                <c:pt idx="17">
                  <c:v>2710.2668019279536</c:v>
                </c:pt>
                <c:pt idx="18">
                  <c:v>3192.8717177801113</c:v>
                </c:pt>
                <c:pt idx="19">
                  <c:v>3639.0967358801113</c:v>
                </c:pt>
                <c:pt idx="20">
                  <c:v>3557.4541048801111</c:v>
                </c:pt>
                <c:pt idx="21">
                  <c:v>3254.4266531801113</c:v>
                </c:pt>
                <c:pt idx="22">
                  <c:v>2986.6891935801109</c:v>
                </c:pt>
                <c:pt idx="23">
                  <c:v>2726.7373349801114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12F-4B90-A92B-551218C880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Nuclear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Sheet1!$F$2:$F$25</c:f>
              <c:numCache>
                <c:formatCode>_(* #,##0_);_(* \(#,##0\);_(* "-"??_);_(@_)</c:formatCode>
                <c:ptCount val="24"/>
                <c:pt idx="0">
                  <c:v>1146</c:v>
                </c:pt>
                <c:pt idx="1">
                  <c:v>1146</c:v>
                </c:pt>
                <c:pt idx="2">
                  <c:v>1146</c:v>
                </c:pt>
                <c:pt idx="3">
                  <c:v>1146</c:v>
                </c:pt>
                <c:pt idx="4">
                  <c:v>1146</c:v>
                </c:pt>
                <c:pt idx="5">
                  <c:v>1146</c:v>
                </c:pt>
                <c:pt idx="6">
                  <c:v>1146</c:v>
                </c:pt>
                <c:pt idx="7">
                  <c:v>1146</c:v>
                </c:pt>
                <c:pt idx="8">
                  <c:v>1146</c:v>
                </c:pt>
                <c:pt idx="9">
                  <c:v>1146</c:v>
                </c:pt>
                <c:pt idx="10">
                  <c:v>1146</c:v>
                </c:pt>
                <c:pt idx="11">
                  <c:v>1146</c:v>
                </c:pt>
                <c:pt idx="12">
                  <c:v>1146</c:v>
                </c:pt>
                <c:pt idx="13">
                  <c:v>1146</c:v>
                </c:pt>
                <c:pt idx="14">
                  <c:v>1146</c:v>
                </c:pt>
                <c:pt idx="15">
                  <c:v>1146</c:v>
                </c:pt>
                <c:pt idx="16">
                  <c:v>1146</c:v>
                </c:pt>
                <c:pt idx="17">
                  <c:v>1146</c:v>
                </c:pt>
                <c:pt idx="18">
                  <c:v>1146</c:v>
                </c:pt>
                <c:pt idx="19">
                  <c:v>1146</c:v>
                </c:pt>
                <c:pt idx="20">
                  <c:v>1146</c:v>
                </c:pt>
                <c:pt idx="21">
                  <c:v>1146</c:v>
                </c:pt>
                <c:pt idx="22">
                  <c:v>1146</c:v>
                </c:pt>
                <c:pt idx="23">
                  <c:v>1146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12F-4B90-A92B-551218C8807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Coal Min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0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Sheet1!$G$2:$G$25</c:f>
              <c:numCache>
                <c:formatCode>_(* #,##0_);_(* \(#,##0\);_(* "-"??_);_(@_)</c:formatCode>
                <c:ptCount val="24"/>
                <c:pt idx="0">
                  <c:v>1650</c:v>
                </c:pt>
                <c:pt idx="1">
                  <c:v>1650</c:v>
                </c:pt>
                <c:pt idx="2">
                  <c:v>1650</c:v>
                </c:pt>
                <c:pt idx="3">
                  <c:v>1650</c:v>
                </c:pt>
                <c:pt idx="4">
                  <c:v>1650</c:v>
                </c:pt>
                <c:pt idx="5">
                  <c:v>1650</c:v>
                </c:pt>
                <c:pt idx="6">
                  <c:v>1650</c:v>
                </c:pt>
                <c:pt idx="7">
                  <c:v>1650</c:v>
                </c:pt>
                <c:pt idx="8">
                  <c:v>1650</c:v>
                </c:pt>
                <c:pt idx="9">
                  <c:v>1650</c:v>
                </c:pt>
                <c:pt idx="10">
                  <c:v>1650</c:v>
                </c:pt>
                <c:pt idx="11">
                  <c:v>1650</c:v>
                </c:pt>
                <c:pt idx="12">
                  <c:v>1650</c:v>
                </c:pt>
                <c:pt idx="13">
                  <c:v>1650</c:v>
                </c:pt>
                <c:pt idx="14">
                  <c:v>1650</c:v>
                </c:pt>
                <c:pt idx="15">
                  <c:v>1650</c:v>
                </c:pt>
                <c:pt idx="16">
                  <c:v>1650</c:v>
                </c:pt>
                <c:pt idx="17">
                  <c:v>1650</c:v>
                </c:pt>
                <c:pt idx="18">
                  <c:v>1650</c:v>
                </c:pt>
                <c:pt idx="19">
                  <c:v>1650</c:v>
                </c:pt>
                <c:pt idx="20">
                  <c:v>1650</c:v>
                </c:pt>
                <c:pt idx="21">
                  <c:v>1650</c:v>
                </c:pt>
                <c:pt idx="22">
                  <c:v>1650</c:v>
                </c:pt>
                <c:pt idx="23">
                  <c:v>1650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12F-4B90-A92B-551218C88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31520"/>
        <c:axId val="199133056"/>
      </c:lineChart>
      <c:catAx>
        <c:axId val="1991315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99133056"/>
        <c:crosses val="autoZero"/>
        <c:auto val="1"/>
        <c:lblAlgn val="ctr"/>
        <c:lblOffset val="100"/>
        <c:tickLblSkip val="2"/>
        <c:noMultiLvlLbl val="0"/>
      </c:catAx>
      <c:valAx>
        <c:axId val="199133056"/>
        <c:scaling>
          <c:orientation val="minMax"/>
          <c:max val="50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913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9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u="none" strike="noStrike" kern="120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Cumulative Carbon Avoidance</a:t>
            </a:r>
            <a:endParaRPr lang="en-US" sz="900" b="1" i="0" u="none" strike="noStrike" kern="120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C8A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>
                <a:solidFill>
                  <a:srgbClr val="395775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Sheet1!$B$2:$B$4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3.8</c:v>
                </c:pt>
                <c:pt idx="1">
                  <c:v>8.5</c:v>
                </c:pt>
                <c:pt idx="2">
                  <c:v>13.6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99-47F4-B56C-19F4E00DA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372800"/>
        <c:axId val="199374336"/>
      </c:scatterChart>
      <c:valAx>
        <c:axId val="199372800"/>
        <c:scaling>
          <c:orientation val="minMax"/>
          <c:min val="2014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199374336"/>
        <c:crosses val="autoZero"/>
        <c:crossBetween val="midCat"/>
        <c:majorUnit val="1"/>
      </c:valAx>
      <c:valAx>
        <c:axId val="199374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8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i="0" u="none" strike="noStrike" kern="1200" baseline="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CO2 </a:t>
                </a:r>
                <a:r>
                  <a:rPr lang="en-US" sz="800" b="1" i="0" u="none" strike="noStrike" kern="1200" baseline="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Emissions </a:t>
                </a:r>
              </a:p>
              <a:p>
                <a:pPr algn="ctr" rtl="0">
                  <a:defRPr lang="en-US" sz="8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i="0" u="none" strike="noStrike" kern="1200" baseline="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(Million Metric Tons</a:t>
                </a:r>
                <a:r>
                  <a:rPr lang="en-US" sz="800" b="1" i="0" u="none" strike="noStrike" kern="1200" baseline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)</a:t>
                </a:r>
                <a:endParaRPr lang="en-US" sz="800" b="1" i="0" u="none" strike="noStrike" kern="1200" baseline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7777834121354598E-2"/>
              <c:y val="0.260791239759448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7280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 baseline="0" dirty="0" smtClean="0">
                <a:latin typeface="+mn-lt"/>
              </a:rPr>
              <a:t>Emission </a:t>
            </a:r>
            <a:r>
              <a:rPr lang="en-US" sz="900" baseline="0" dirty="0">
                <a:latin typeface="+mn-lt"/>
              </a:rPr>
              <a:t>Reductions</a:t>
            </a:r>
            <a:endParaRPr lang="en-US" sz="900" dirty="0">
              <a:latin typeface="+mn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Sheet1!$B$6:$B$8</c:f>
              <c:strCache>
                <c:ptCount val="3"/>
                <c:pt idx="0">
                  <c:v>CO2</c:v>
                </c:pt>
                <c:pt idx="1">
                  <c:v>NOx</c:v>
                </c:pt>
                <c:pt idx="2">
                  <c:v>SO2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18250</c:v>
                </c:pt>
                <c:pt idx="1">
                  <c:v>34400</c:v>
                </c:pt>
                <c:pt idx="2">
                  <c:v>16800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Sheet1!$B$6:$B$8</c:f>
              <c:strCache>
                <c:ptCount val="3"/>
                <c:pt idx="0">
                  <c:v>CO2</c:v>
                </c:pt>
                <c:pt idx="1">
                  <c:v>NOx</c:v>
                </c:pt>
                <c:pt idx="2">
                  <c:v>SO2</c:v>
                </c:pt>
              </c:strCache>
            </c:strRef>
          </c:cat>
          <c:val>
            <c:numRef>
              <c:f>Sheet1!$D$6:$D$8</c:f>
              <c:numCache>
                <c:formatCode>General</c:formatCode>
                <c:ptCount val="3"/>
                <c:pt idx="0">
                  <c:v>11800</c:v>
                </c:pt>
                <c:pt idx="1">
                  <c:v>15100</c:v>
                </c:pt>
                <c:pt idx="2">
                  <c:v>3750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697536"/>
        <c:axId val="201699328"/>
      </c:barChart>
      <c:catAx>
        <c:axId val="201697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01699328"/>
        <c:crosses val="autoZero"/>
        <c:auto val="1"/>
        <c:lblAlgn val="ctr"/>
        <c:lblOffset val="100"/>
        <c:noMultiLvlLbl val="0"/>
      </c:catAx>
      <c:valAx>
        <c:axId val="2016993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txPr>
          <a:bodyPr/>
          <a:lstStyle/>
          <a:p>
            <a:pPr>
              <a:defRPr sz="800" baseline="0">
                <a:latin typeface="+mn-lt"/>
              </a:defRPr>
            </a:pPr>
            <a:endParaRPr lang="en-US"/>
          </a:p>
        </c:txPr>
        <c:crossAx val="201697536"/>
        <c:crosses val="autoZero"/>
        <c:crossBetween val="between"/>
        <c:majorUnit val="10000"/>
      </c:valAx>
    </c:plotArea>
    <c:legend>
      <c:legendPos val="r"/>
      <c:layout>
        <c:manualLayout>
          <c:xMode val="edge"/>
          <c:yMode val="edge"/>
          <c:x val="0.68934683688572518"/>
          <c:y val="0.22480015635536277"/>
          <c:w val="0.10739205881835802"/>
          <c:h val="0.15454263720416678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0.63575</cdr:x>
      <cdr:y>0.81772</cdr:y>
    </cdr:from>
    <cdr:to>
      <cdr:x>0.98611</cdr:x>
      <cdr:y>0.88005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61320" y="3833993"/>
          <a:ext cx="1521754" cy="292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Over-Generation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0.18202</cdr:x>
      <cdr:y>0.59734</cdr:y>
    </cdr:from>
    <cdr:to>
      <cdr:x>0.53238</cdr:x>
      <cdr:y>0.65966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90574" y="2512543"/>
          <a:ext cx="1521754" cy="262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Generation </a:t>
          </a:r>
        </a:p>
        <a:p xmlns:a="http://schemas.openxmlformats.org/drawingml/2006/main">
          <a:pPr algn="ctr"/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Minimum Output</a:t>
          </a:r>
          <a:endParaRPr lang="en-US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0.60746</cdr:x>
      <cdr:y>0.61968</cdr:y>
    </cdr:from>
    <cdr:to>
      <cdr:x>0.74781</cdr:x>
      <cdr:y>0.81896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 flipV="1">
          <a:off x="2638424" y="2606539"/>
          <a:ext cx="609600" cy="83819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0.61579</cdr:x>
      <cdr:y>0.66497</cdr:y>
    </cdr:from>
    <cdr:to>
      <cdr:x>0.7574</cdr:x>
      <cdr:y>0.83159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2946400" y="2797038"/>
          <a:ext cx="677551" cy="70083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0.17855</cdr:x>
      <cdr:y>0.53992</cdr:y>
    </cdr:from>
    <cdr:to>
      <cdr:x>0.49659</cdr:x>
      <cdr:y>0.60225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54321" y="2271015"/>
          <a:ext cx="1521734" cy="262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Generation Minimum Output</a:t>
          </a:r>
          <a:endParaRPr lang="en-US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0.64778</cdr:x>
      <cdr:y>0.82487</cdr:y>
    </cdr:from>
    <cdr:to>
      <cdr:x>0.96583</cdr:x>
      <cdr:y>0.8872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99459" y="3867540"/>
          <a:ext cx="1521754" cy="292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Over-Generation</a:t>
          </a:r>
          <a:endParaRPr lang="en-US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46F499-4BBB-6F48-9BA4-72539F56D623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CD77D7-C820-3046-8A58-F2892F55C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87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8ABCE8-6722-F749-B45F-B7A71A0DC3A0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0695F3-157D-D740-9F32-52C22738B6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People area includes our Communities, our Customers, and our Employees</a:t>
            </a:r>
          </a:p>
          <a:p>
            <a:endParaRPr lang="en-US" dirty="0" smtClean="0"/>
          </a:p>
          <a:p>
            <a:r>
              <a:rPr lang="en-US" dirty="0" smtClean="0"/>
              <a:t>In 2016, we worked with partners such as the Arizona Commerce Authority (ACA) and the Greater Phoenix Economic Council (GPEC) to create an estimated 5,000 new jobs and drive</a:t>
            </a:r>
          </a:p>
          <a:p>
            <a:r>
              <a:rPr lang="en-US" dirty="0" smtClean="0"/>
              <a:t>more than $1 billion in capital investment in APS service territory.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sz="1400" dirty="0"/>
              <a:t>Data from Q1 2016 10Q SEC worksheet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sz="1400" dirty="0"/>
              <a:t>Included in numbers is 170 MW of solar resources procured through the AZ Sun Program. 	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sz="1400" dirty="0"/>
              <a:t>Includes 250 MW from the Solana Generating Station, which achieved commercial operation in October 2013.	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sz="1400" dirty="0"/>
              <a:t>Distributed generation is produced in DC and is converted to AC for reporting purposes.	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sz="1400" dirty="0"/>
              <a:t>Distributed generation MWDC capacity is converted to MWAC capacity for reporting purposes.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sz="1400" dirty="0"/>
              <a:t>DE Solar: third party owned is 451 MW and two agreements (Bagdad &amp; Sun Power) 33 MW. 	</a:t>
            </a:r>
          </a:p>
          <a:p>
            <a:endParaRPr lang="en-US" sz="1400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1 – Paloma	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17MW AC	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Gila Bend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2 – Cotton Center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17MW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Gila Bend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3 – </a:t>
            </a:r>
            <a:r>
              <a:rPr lang="en-US" sz="1400" b="1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Hyder</a:t>
            </a: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I	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16MW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Roll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4 – Chino Valley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19MW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Chino Valley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5 – Foothills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35MW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Yuma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6 – </a:t>
            </a:r>
            <a:r>
              <a:rPr lang="en-US" sz="1400" b="1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Hyder</a:t>
            </a: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II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14MW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Roll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7 – Gila Bend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		42MW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Gila Bend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8 – Desert Star		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10MW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SW Phoenix</a:t>
            </a:r>
            <a:endParaRPr lang="en-US" sz="1400" strike="sngStrike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9 – Luke AFB		</a:t>
            </a: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10MW AC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78C9"/>
              </a:buClr>
            </a:pPr>
            <a:r>
              <a:rPr lang="en-US" sz="1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located in Glendale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4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gray_prin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707"/>
            <a:ext cx="6400800" cy="1197371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20040" y="6377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Proprietary &amp; 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2025"/>
            <a:ext cx="4734851" cy="4305300"/>
          </a:xfrm>
        </p:spPr>
        <p:txBody>
          <a:bodyPr/>
          <a:lstStyle>
            <a:lvl1pPr>
              <a:buClr>
                <a:srgbClr val="717073"/>
              </a:buClr>
              <a:defRPr sz="2800"/>
            </a:lvl1pPr>
            <a:lvl2pPr>
              <a:buClr>
                <a:srgbClr val="717073"/>
              </a:buClr>
              <a:defRPr sz="2400"/>
            </a:lvl2pPr>
            <a:lvl3pPr>
              <a:buClr>
                <a:srgbClr val="717073"/>
              </a:buClr>
              <a:defRPr sz="2000"/>
            </a:lvl3pPr>
            <a:lvl4pPr>
              <a:buClr>
                <a:srgbClr val="717073"/>
              </a:buClr>
              <a:defRPr sz="1800"/>
            </a:lvl4pPr>
            <a:lvl5pPr>
              <a:buClr>
                <a:srgbClr val="717073"/>
              </a:buClr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45150" y="2240111"/>
            <a:ext cx="3041650" cy="2063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645150" y="4473575"/>
            <a:ext cx="3041650" cy="2063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ext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20040" y="6377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Proprietary &amp; Confidential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3902075" cy="4305300"/>
          </a:xfrm>
        </p:spPr>
        <p:txBody>
          <a:bodyPr>
            <a:normAutofit/>
          </a:bodyPr>
          <a:lstStyle>
            <a:lvl1pPr>
              <a:buClr>
                <a:srgbClr val="717073"/>
              </a:buClr>
              <a:defRPr sz="2800"/>
            </a:lvl1pPr>
            <a:lvl2pPr>
              <a:buClr>
                <a:srgbClr val="717073"/>
              </a:buClr>
              <a:defRPr sz="2400"/>
            </a:lvl2pPr>
            <a:lvl3pPr>
              <a:buClr>
                <a:srgbClr val="717073"/>
              </a:buClr>
              <a:defRPr sz="2000"/>
            </a:lvl3pPr>
            <a:lvl4pPr>
              <a:buClr>
                <a:srgbClr val="717073"/>
              </a:buClr>
              <a:defRPr sz="1800"/>
            </a:lvl4pPr>
            <a:lvl5pPr>
              <a:buClr>
                <a:srgbClr val="717073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84725" y="2232025"/>
            <a:ext cx="3902075" cy="4305300"/>
          </a:xfrm>
        </p:spPr>
        <p:txBody>
          <a:bodyPr>
            <a:normAutofit/>
          </a:bodyPr>
          <a:lstStyle>
            <a:lvl1pPr>
              <a:buClr>
                <a:srgbClr val="717073"/>
              </a:buClr>
              <a:defRPr sz="2800"/>
            </a:lvl1pPr>
            <a:lvl2pPr>
              <a:buClr>
                <a:srgbClr val="717073"/>
              </a:buClr>
              <a:defRPr sz="2400"/>
            </a:lvl2pPr>
            <a:lvl3pPr>
              <a:buClr>
                <a:srgbClr val="717073"/>
              </a:buClr>
              <a:defRPr sz="2000"/>
            </a:lvl3pPr>
            <a:lvl4pPr>
              <a:buClr>
                <a:srgbClr val="717073"/>
              </a:buClr>
              <a:defRPr sz="1800"/>
            </a:lvl4pPr>
            <a:lvl5pPr>
              <a:buClr>
                <a:srgbClr val="717073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0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2232025"/>
            <a:ext cx="5486400" cy="3659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8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Only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Blue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315"/>
            <a:ext cx="6931487" cy="8162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3053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345668" y="6536201"/>
            <a:ext cx="357519" cy="185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6701266" y="6537324"/>
            <a:ext cx="1708101" cy="186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/>
                <a:ea typeface="ＭＳ Ｐゴシック" charset="-128"/>
                <a:cs typeface="Verdan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APS_TEmplate_gray_prin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707"/>
            <a:ext cx="6400800" cy="119737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4315"/>
            <a:ext cx="6931487" cy="8162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305300"/>
          </a:xfrm>
        </p:spPr>
        <p:txBody>
          <a:bodyPr>
            <a:normAutofit/>
          </a:bodyPr>
          <a:lstStyle>
            <a:lvl1pPr>
              <a:buClr>
                <a:srgbClr val="717073"/>
              </a:buClr>
              <a:defRPr sz="2800"/>
            </a:lvl1pPr>
            <a:lvl2pPr>
              <a:buClr>
                <a:srgbClr val="717073"/>
              </a:buClr>
              <a:defRPr sz="2400"/>
            </a:lvl2pPr>
            <a:lvl3pPr>
              <a:buClr>
                <a:srgbClr val="717073"/>
              </a:buClr>
              <a:defRPr sz="2000"/>
            </a:lvl3pPr>
            <a:lvl4pPr>
              <a:buClr>
                <a:srgbClr val="717073"/>
              </a:buClr>
              <a:defRPr sz="1800"/>
            </a:lvl4pPr>
            <a:lvl5pPr>
              <a:buClr>
                <a:srgbClr val="717073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3"/>
            <a:ext cx="6927850" cy="822323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232025"/>
            <a:ext cx="8229601" cy="4305299"/>
          </a:xfrm>
        </p:spPr>
        <p:txBody>
          <a:bodyPr rtlCol="0">
            <a:normAutofit/>
          </a:bodyPr>
          <a:lstStyle>
            <a:lvl1pPr marL="0" indent="0">
              <a:buClr>
                <a:schemeClr val="tx1"/>
              </a:buCl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2232025"/>
            <a:ext cx="8229600" cy="4305300"/>
          </a:xfrm>
        </p:spPr>
        <p:txBody>
          <a:bodyPr rtlCol="0">
            <a:normAutofit/>
          </a:bodyPr>
          <a:lstStyle>
            <a:lvl1pPr marL="0" indent="0">
              <a:buClr>
                <a:schemeClr val="tx1"/>
              </a:buCl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6927850" cy="82232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2232025"/>
            <a:ext cx="8229601" cy="43053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APS_TEmplate_Gray_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2152" y="6373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BAD00-F08A-4811-A267-1E0B6047F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39963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7612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D87FAF7-392B-5B4B-9C18-EB545743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9" r:id="rId3"/>
    <p:sldLayoutId id="2147483660" r:id="rId4"/>
    <p:sldLayoutId id="2147483661" r:id="rId5"/>
    <p:sldLayoutId id="2147483662" r:id="rId6"/>
    <p:sldLayoutId id="2147483663" r:id="rId7"/>
    <p:sldLayoutId id="2147483655" r:id="rId8"/>
    <p:sldLayoutId id="2147483656" r:id="rId9"/>
    <p:sldLayoutId id="2147483667" r:id="rId10"/>
    <p:sldLayoutId id="2147483671" r:id="rId11"/>
    <p:sldLayoutId id="2147483668" r:id="rId12"/>
    <p:sldLayoutId id="2147483670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717073"/>
        </a:buClr>
        <a:buFont typeface="Arial" charset="0"/>
        <a:buChar char="•"/>
        <a:defRPr sz="28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17073"/>
        </a:buClr>
        <a:buFont typeface="Arial" charset="0"/>
        <a:buChar char="–"/>
        <a:defRPr sz="2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7073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7073"/>
        </a:buClr>
        <a:buFont typeface="Arial" charset="0"/>
        <a:buChar char="–"/>
        <a:defRPr sz="20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17073"/>
        </a:buClr>
        <a:buFont typeface="Arial" charset="0"/>
        <a:buChar char="»"/>
        <a:defRPr sz="18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zonagoessolar.org/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35.jpe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Des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7FAF7-392B-5B4B-9C18-EB5457432B8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661" y="5439109"/>
            <a:ext cx="5573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Arizona Environmental Strategic Alliance Annual Report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881820"/>
            <a:ext cx="230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Michael Denby</a:t>
            </a:r>
          </a:p>
          <a:p>
            <a:pPr algn="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November 29, 2018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54" y="4635216"/>
            <a:ext cx="699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ea typeface="Verdana" panose="020B0604030504040204" pitchFamily="34" charset="0"/>
                <a:cs typeface="Traditional Arabic" panose="02020603050405020304" pitchFamily="18" charset="-78"/>
              </a:rPr>
              <a:t>Arizona Public Service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latin typeface="Traditional Arabic" panose="02020603050405020304" pitchFamily="18" charset="-78"/>
              <a:ea typeface="Verdana" panose="020B060403050404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5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727272"/>
              </a:clrFrom>
              <a:clrTo>
                <a:srgbClr val="727272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91"/>
                    </a14:imgEffect>
                    <a14:imgEffect>
                      <a14:saturation sat="18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50" y="2647728"/>
            <a:ext cx="27432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51649" y="454909"/>
            <a:ext cx="4114801" cy="1029903"/>
          </a:xfrm>
        </p:spPr>
        <p:txBody>
          <a:bodyPr/>
          <a:lstStyle/>
          <a:p>
            <a:r>
              <a:rPr lang="en-US" dirty="0" smtClean="0"/>
              <a:t>CLEAN ENERGY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301" y="4683204"/>
            <a:ext cx="2757099" cy="3144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Today, we serve customers with an energy mix that is 50% clean</a:t>
            </a:r>
          </a:p>
          <a:p>
            <a:pPr algn="ctr">
              <a:spcAft>
                <a:spcPts val="50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9051" y="4773627"/>
            <a:ext cx="2743200" cy="5288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O</a:t>
            </a:r>
            <a:r>
              <a:rPr lang="en-US" sz="1200" dirty="0" smtClean="0">
                <a:solidFill>
                  <a:srgbClr val="000000"/>
                </a:solidFill>
              </a:rPr>
              <a:t>ur 10 grid-scale solar plants are powered by more than 1 million solar panels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997" y="3949528"/>
            <a:ext cx="2636173" cy="9610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The Palo Verde Generating Station provides more than 70% of Arizona’s carbon-free energy and uses recycled wastewater to cool the plant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5253"/>
              </p:ext>
            </p:extLst>
          </p:nvPr>
        </p:nvGraphicFramePr>
        <p:xfrm>
          <a:off x="145524" y="1725437"/>
          <a:ext cx="8852952" cy="60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2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51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Looking</a:t>
                      </a:r>
                      <a:r>
                        <a:rPr lang="en-US" sz="1400" b="1" baseline="0" dirty="0" smtClean="0"/>
                        <a:t> ahead to Arizona’s growing population and expanding economic activity, APS continues supporting resources and technology to ensure our energy is clean, reliable and affordable for all Arizonans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6" y="2996070"/>
            <a:ext cx="2609850" cy="1304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3" y="2972937"/>
            <a:ext cx="2401320" cy="83767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28861"/>
              </p:ext>
            </p:extLst>
          </p:nvPr>
        </p:nvGraphicFramePr>
        <p:xfrm>
          <a:off x="145524" y="5521412"/>
          <a:ext cx="8852952" cy="60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2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51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We are</a:t>
                      </a:r>
                      <a:r>
                        <a:rPr lang="en-US" sz="1400" b="1" baseline="0" dirty="0" smtClean="0"/>
                        <a:t> accomplishing this through innovative customer programs, next-generation energy efficiency programs, energy storage, the APS Solar Partner and APS Solar Communities programs and microgrids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0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72070" y="444116"/>
            <a:ext cx="4114801" cy="1068404"/>
          </a:xfrm>
        </p:spPr>
        <p:txBody>
          <a:bodyPr/>
          <a:lstStyle/>
          <a:p>
            <a:r>
              <a:rPr lang="en-US" dirty="0" smtClean="0"/>
              <a:t>Storage Projects</a:t>
            </a:r>
            <a:endParaRPr lang="en-US" b="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56134" y="1267541"/>
            <a:ext cx="7743123" cy="6492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 are leading the solar-plus-battery-storage effort, advancing innovation and conducting ground-breaking research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58540" y="3141857"/>
            <a:ext cx="516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400" b="1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2 MW/8 MWH lithium ion battery 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Placed in service March 2018	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Deferred the rebuild of around 20 miles of 21 kV distribution line for approximately 5-10 years</a:t>
            </a: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Acts as generating capacity to the system</a:t>
            </a: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Helps regulate the voltage on the feeder</a:t>
            </a:r>
          </a:p>
          <a:p>
            <a:pPr marL="796925" lvl="2" indent="-1651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Verdana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7035" y="5073392"/>
            <a:ext cx="5181225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400" b="1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50 MW battery energy storage; 65 MW solar </a:t>
            </a: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15-year power purchase agreement </a:t>
            </a: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Anticipated in-service 2021</a:t>
            </a: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APS will be able to store power and deliver </a:t>
            </a:r>
            <a:br>
              <a:rPr lang="en-US" sz="1400" dirty="0" smtClean="0">
                <a:solidFill>
                  <a:srgbClr val="000000"/>
                </a:solidFill>
                <a:latin typeface="Verdana"/>
              </a:rPr>
            </a:b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energy during peak hours (3-8 p.m.)</a:t>
            </a:r>
          </a:p>
        </p:txBody>
      </p:sp>
      <p:pic>
        <p:nvPicPr>
          <p:cNvPr id="8" name="Picture 7" descr="C:\Users\z33153\AppData\Local\Microsoft\Windows\Temporary Internet Files\Content.Outlook\CXN76VXP\DJI_0021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" y="2076063"/>
            <a:ext cx="2628330" cy="214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" y="4690925"/>
            <a:ext cx="262833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91900" y="1907116"/>
            <a:ext cx="516636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400" b="1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Up to 106 MW located on APS solar plant sites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Utility owned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marL="169863" lvl="1" indent="-169863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Anticipated in-service by June 2020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10411"/>
              </p:ext>
            </p:extLst>
          </p:nvPr>
        </p:nvGraphicFramePr>
        <p:xfrm>
          <a:off x="3584418" y="1916770"/>
          <a:ext cx="49425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2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2018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 Battery Storage RFP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52151"/>
              </p:ext>
            </p:extLst>
          </p:nvPr>
        </p:nvGraphicFramePr>
        <p:xfrm>
          <a:off x="3584418" y="3147420"/>
          <a:ext cx="49425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2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Punkin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 Center Battery Storage Project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94529"/>
              </p:ext>
            </p:extLst>
          </p:nvPr>
        </p:nvGraphicFramePr>
        <p:xfrm>
          <a:off x="3584418" y="5079095"/>
          <a:ext cx="49425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2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APS,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 First Solar Battery Storage Project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06409" y="597915"/>
            <a:ext cx="4711568" cy="1068404"/>
          </a:xfrm>
        </p:spPr>
        <p:txBody>
          <a:bodyPr/>
          <a:lstStyle/>
          <a:p>
            <a:r>
              <a:rPr lang="en-US" dirty="0" smtClean="0"/>
              <a:t>Renewable resources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20953" y="4553557"/>
            <a:ext cx="1371600" cy="1641844"/>
            <a:chOff x="425984" y="4534507"/>
            <a:chExt cx="1371600" cy="164184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84" y="4534507"/>
              <a:ext cx="1371600" cy="103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425984" y="5576187"/>
              <a:ext cx="13716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Aragonne</a:t>
              </a:r>
              <a:r>
                <a:rPr lang="en-US" altLang="en-US" sz="11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Mesa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Wind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90 MW</a:t>
              </a:r>
              <a:endParaRPr lang="en-US" altLang="en-US" sz="11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5519" y="4553557"/>
            <a:ext cx="1371600" cy="1316141"/>
            <a:chOff x="2150977" y="4534507"/>
            <a:chExt cx="1371600" cy="131614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977" y="4534507"/>
              <a:ext cx="1371600" cy="101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2150977" y="5576187"/>
              <a:ext cx="1371600" cy="2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+mn-lt"/>
                  <a:cs typeface="Arial" panose="020B0604020202020204" pitchFamily="34" charset="0"/>
                </a:rPr>
                <a:t>Snowflake </a:t>
              </a: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Biomass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14 MW</a:t>
              </a:r>
              <a:endParaRPr lang="en-US" altLang="en-US" sz="11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02973" y="4553557"/>
            <a:ext cx="1371600" cy="1641844"/>
            <a:chOff x="5600963" y="4534507"/>
            <a:chExt cx="1371600" cy="164184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963" y="4534507"/>
              <a:ext cx="1371600" cy="101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5600963" y="5576187"/>
              <a:ext cx="13716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+mn-lt"/>
                  <a:cs typeface="Arial" panose="020B0604020202020204" pitchFamily="34" charset="0"/>
                </a:rPr>
                <a:t>Glendale </a:t>
              </a: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Landfill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Biogas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+mn-lt"/>
                  <a:cs typeface="Arial" panose="020B0604020202020204" pitchFamily="34" charset="0"/>
                </a:rPr>
                <a:t>3</a:t>
              </a: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 MW</a:t>
              </a:r>
              <a:endParaRPr lang="en-US" altLang="en-US" sz="1100" dirty="0"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50085" y="4553557"/>
            <a:ext cx="1459922" cy="1641844"/>
            <a:chOff x="3875971" y="4534507"/>
            <a:chExt cx="1459922" cy="1641844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971" y="4534507"/>
              <a:ext cx="1459922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3920132" y="5576187"/>
              <a:ext cx="13716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+mn-lt"/>
                  <a:cs typeface="Arial" panose="020B0604020202020204" pitchFamily="34" charset="0"/>
                </a:rPr>
                <a:t>Salton </a:t>
              </a: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Sea Geothermal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10 MW</a:t>
              </a:r>
              <a:endParaRPr lang="en-US" altLang="en-US" sz="1100" dirty="0">
                <a:latin typeface="+mn-lt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50528"/>
              </p:ext>
            </p:extLst>
          </p:nvPr>
        </p:nvGraphicFramePr>
        <p:xfrm>
          <a:off x="624658" y="2416175"/>
          <a:ext cx="310896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Solar*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1,364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MW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Wind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289 MW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Biomass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Geothermal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Biogas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 MW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73147"/>
              </p:ext>
            </p:extLst>
          </p:nvPr>
        </p:nvGraphicFramePr>
        <p:xfrm>
          <a:off x="5199044" y="1666875"/>
          <a:ext cx="3219288" cy="227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1288" y="378472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0"/>
              </a:spcAft>
            </a:pPr>
            <a:r>
              <a:rPr lang="en-US" sz="900" i="1" dirty="0" smtClean="0">
                <a:solidFill>
                  <a:srgbClr val="000000"/>
                </a:solidFill>
                <a:latin typeface="+mn-lt"/>
              </a:rPr>
              <a:t>Owned solar includes 170 MW AZ Sun Program, 25 MW of APS owned Distributed Generation (DG), 4 MW of other APS owned utility scale solar and 40 MW Red Rock Solar Plant;</a:t>
            </a:r>
          </a:p>
          <a:p>
            <a:pPr defTabSz="457200" fontAlgn="base">
              <a:spcBef>
                <a:spcPct val="0"/>
              </a:spcBef>
              <a:spcAft>
                <a:spcPts val="0"/>
              </a:spcAft>
            </a:pPr>
            <a:r>
              <a:rPr lang="en-US" sz="900" i="1" dirty="0" smtClean="0">
                <a:solidFill>
                  <a:srgbClr val="000000"/>
                </a:solidFill>
                <a:latin typeface="+mn-lt"/>
              </a:rPr>
              <a:t>PPA is primarily 250 MW Solana Concentrated Solar Facility</a:t>
            </a:r>
            <a:endParaRPr lang="en-US" sz="9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0686" y="1945279"/>
            <a:ext cx="977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+mn-lt"/>
                <a:ea typeface="ＭＳ Ｐゴシック" pitchFamily="34" charset="-128"/>
              </a:rPr>
              <a:t>PPA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+mn-lt"/>
                <a:ea typeface="ＭＳ Ｐゴシック" pitchFamily="34" charset="-128"/>
              </a:rPr>
              <a:t>310 MW</a:t>
            </a:r>
            <a:endParaRPr lang="en-US" sz="1100" b="1" dirty="0">
              <a:solidFill>
                <a:prstClr val="white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7143" y="2753764"/>
            <a:ext cx="120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+mn-lt"/>
                <a:ea typeface="ＭＳ Ｐゴシック" pitchFamily="34" charset="-128"/>
              </a:rPr>
              <a:t>DG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latin typeface="+mn-lt"/>
                <a:ea typeface="ＭＳ Ｐゴシック" pitchFamily="34" charset="-128"/>
              </a:rPr>
              <a:t>815 MW</a:t>
            </a:r>
            <a:endParaRPr lang="en-US" sz="11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8617" y="1954804"/>
            <a:ext cx="977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+mn-lt"/>
                <a:ea typeface="ＭＳ Ｐゴシック" pitchFamily="34" charset="-128"/>
              </a:rPr>
              <a:t>Owned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+mn-lt"/>
              </a:rPr>
              <a:t>239</a:t>
            </a:r>
            <a:r>
              <a:rPr lang="en-US" sz="1100" b="1" dirty="0" smtClean="0">
                <a:solidFill>
                  <a:prstClr val="white"/>
                </a:solidFill>
                <a:latin typeface="+mn-lt"/>
                <a:ea typeface="ＭＳ Ｐゴシック" pitchFamily="34" charset="-128"/>
              </a:rPr>
              <a:t> MW</a:t>
            </a:r>
            <a:endParaRPr lang="en-US" sz="1100" b="1" dirty="0">
              <a:solidFill>
                <a:prstClr val="white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788" y="145309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APS Solar Portfolio</a:t>
            </a:r>
            <a:r>
              <a:rPr lang="en-US" sz="1400" dirty="0" smtClean="0">
                <a:latin typeface="+mn-lt"/>
              </a:rPr>
              <a:t>*</a:t>
            </a:r>
            <a:endParaRPr lang="en-US" sz="14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7812" y="4553557"/>
            <a:ext cx="1400175" cy="1641844"/>
            <a:chOff x="7311666" y="4534507"/>
            <a:chExt cx="1400175" cy="1641844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7325953" y="5576187"/>
              <a:ext cx="137160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Yuma Foothills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Solar</a:t>
              </a:r>
              <a:endParaRPr lang="en-US" altLang="en-US" sz="1100" dirty="0"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+mn-lt"/>
                  <a:cs typeface="Arial" panose="020B0604020202020204" pitchFamily="34" charset="0"/>
                </a:rPr>
                <a:t>35 MW</a:t>
              </a:r>
              <a:endParaRPr lang="en-US" altLang="en-US" sz="1100" dirty="0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38"/>
            <a:stretch/>
          </p:blipFill>
          <p:spPr>
            <a:xfrm>
              <a:off x="7311666" y="4534507"/>
              <a:ext cx="1400175" cy="101129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57018" y="6210801"/>
            <a:ext cx="6492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* As of 9/30/18 as reported in the Third Quarter 2018 Form 10-Q – with additional 110 MW under development</a:t>
            </a:r>
            <a:endParaRPr lang="en-US" sz="800" dirty="0">
              <a:latin typeface="+mn-lt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30724"/>
              </p:ext>
            </p:extLst>
          </p:nvPr>
        </p:nvGraphicFramePr>
        <p:xfrm>
          <a:off x="624658" y="1611293"/>
          <a:ext cx="31089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APS currently has 1,683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MW </a:t>
                      </a:r>
                      <a:b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of renewable resources: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Renewables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SRP announced 1,200 MW of solar by 2025.  </a:t>
            </a:r>
          </a:p>
          <a:p>
            <a:r>
              <a:rPr lang="en-US" dirty="0" smtClean="0"/>
              <a:t>SRP currently has about 200 MW of solar.  </a:t>
            </a:r>
          </a:p>
          <a:p>
            <a:r>
              <a:rPr lang="en-US" dirty="0" smtClean="0"/>
              <a:t>APS has 1,400 MW of solar in our service territory today including over 85,000 roof-top DG customers.</a:t>
            </a:r>
          </a:p>
          <a:p>
            <a:r>
              <a:rPr lang="en-US" dirty="0" smtClean="0"/>
              <a:t>SRP plans to get 32 % of its generation from clean sources.  Our energy mix is already over 50% clean.</a:t>
            </a:r>
          </a:p>
          <a:p>
            <a:r>
              <a:rPr lang="en-US" dirty="0" smtClean="0"/>
              <a:t>SRP has 10 MW of storage in service and 35 under construction.</a:t>
            </a:r>
          </a:p>
          <a:p>
            <a:r>
              <a:rPr lang="en-US" dirty="0" smtClean="0"/>
              <a:t>APS has over 250 MW of storage and will have over 300 when First Solar project complete.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5865" y="6266667"/>
            <a:ext cx="2760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Nov </a:t>
            </a:r>
            <a:r>
              <a:rPr lang="en-US" dirty="0" smtClean="0"/>
              <a:t>21 - AZ </a:t>
            </a:r>
            <a:r>
              <a:rPr lang="en-US" dirty="0"/>
              <a:t>Republic article</a:t>
            </a:r>
          </a:p>
        </p:txBody>
      </p:sp>
    </p:spTree>
    <p:extLst>
      <p:ext uri="{BB962C8B-B14F-4D97-AF65-F5344CB8AC3E}">
        <p14:creationId xmlns:p14="http://schemas.microsoft.com/office/powerpoint/2010/main" val="247092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36584756"/>
              </p:ext>
            </p:extLst>
          </p:nvPr>
        </p:nvGraphicFramePr>
        <p:xfrm>
          <a:off x="135809" y="1946800"/>
          <a:ext cx="8839200" cy="425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402" y="5854308"/>
            <a:ext cx="819801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baseline="30000" dirty="0" smtClean="0">
                <a:latin typeface="+mn-lt"/>
              </a:rPr>
              <a:t>1</a:t>
            </a:r>
            <a:r>
              <a:rPr lang="en-US" sz="900" dirty="0" smtClean="0">
                <a:latin typeface="+mn-lt"/>
              </a:rPr>
              <a:t> Monthly data equals applications received minus cancelled applications. As of September 30, 2018, approximately 83,100 residential grid-tied solar photovoltaic (PV) systems have been installed in APS’s service territory, totaling approximately 661 MWdc of 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installed capacity.</a:t>
            </a:r>
            <a:r>
              <a:rPr lang="en-US" sz="900" dirty="0" smtClean="0">
                <a:latin typeface="+mn-lt"/>
              </a:rPr>
              <a:t>  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Excludes APS Solar Partner Program residential PV systems.</a:t>
            </a:r>
          </a:p>
          <a:p>
            <a:pPr defTabSz="457200" fontAlgn="base">
              <a:spcBef>
                <a:spcPts val="3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Note:  </a:t>
            </a:r>
            <a:r>
              <a:rPr lang="en-US" sz="900" dirty="0" smtClean="0">
                <a:solidFill>
                  <a:srgbClr val="000000"/>
                </a:solidFill>
                <a:latin typeface="+mn-lt"/>
                <a:hlinkClick r:id="rId3"/>
              </a:rPr>
              <a:t>www.arizonagoessolar.org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 logs total residential application volume, including cancellations.  Solar water heaters can also be found on the site, but are not included in the chart above.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199" y="613300"/>
            <a:ext cx="4114801" cy="1333500"/>
          </a:xfrm>
        </p:spPr>
        <p:txBody>
          <a:bodyPr/>
          <a:lstStyle/>
          <a:p>
            <a:r>
              <a:rPr lang="en-US" dirty="0" smtClean="0"/>
              <a:t>Residential PV Applications</a:t>
            </a:r>
            <a:r>
              <a:rPr lang="en-US" sz="1400" b="0" baseline="30000" dirty="0" smtClean="0"/>
              <a:t>1</a:t>
            </a:r>
            <a:endParaRPr lang="en-US" sz="1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76196598"/>
              </p:ext>
            </p:extLst>
          </p:nvPr>
        </p:nvGraphicFramePr>
        <p:xfrm>
          <a:off x="4800600" y="731345"/>
          <a:ext cx="4048125" cy="144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63916" y="1455563"/>
            <a:ext cx="4572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schemeClr val="bg1"/>
                </a:solidFill>
                <a:latin typeface="+mn-lt"/>
              </a:rPr>
              <a:t>YTD</a:t>
            </a:r>
            <a:endParaRPr lang="en-US" sz="85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2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0531" y="567890"/>
            <a:ext cx="4716707" cy="797560"/>
          </a:xfrm>
        </p:spPr>
        <p:txBody>
          <a:bodyPr/>
          <a:lstStyle/>
          <a:p>
            <a:r>
              <a:rPr lang="en-US" dirty="0" smtClean="0"/>
              <a:t>Customer Programs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47877" y="1225412"/>
            <a:ext cx="7773141" cy="4509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Introduced more programs that benefit both customers and the Company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77" y="1904000"/>
            <a:ext cx="852108" cy="80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5" y="5062075"/>
            <a:ext cx="530392" cy="1240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" y="3388392"/>
            <a:ext cx="377191" cy="100584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99890"/>
              </p:ext>
            </p:extLst>
          </p:nvPr>
        </p:nvGraphicFramePr>
        <p:xfrm>
          <a:off x="1175680" y="3024979"/>
          <a:ext cx="7315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Behind the Meter Battery Systems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51453"/>
              </p:ext>
            </p:extLst>
          </p:nvPr>
        </p:nvGraphicFramePr>
        <p:xfrm>
          <a:off x="1167054" y="1676381"/>
          <a:ext cx="7315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Smart Thermostats with Demand Response and Pre-Cooling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99690"/>
              </p:ext>
            </p:extLst>
          </p:nvPr>
        </p:nvGraphicFramePr>
        <p:xfrm>
          <a:off x="1175680" y="4828590"/>
          <a:ext cx="7315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Residential Grid-Interactive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cs typeface="Verdana" panose="020B0604030504040204" pitchFamily="34" charset="0"/>
                        </a:rPr>
                        <a:t> Water Heaters</a:t>
                      </a:r>
                      <a:endParaRPr lang="en-US" sz="14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64569" y="1972546"/>
            <a:ext cx="6418173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  <a:latin typeface="Verdana"/>
              </a:rPr>
              <a:t>Customer Benefits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Bill credit of $25/year in exchange for demand response </a:t>
            </a:r>
          </a:p>
          <a:p>
            <a:pPr marL="1588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  <a:latin typeface="Verdana"/>
              </a:rPr>
              <a:t>APS Benefits</a:t>
            </a:r>
            <a:endParaRPr lang="en-US" sz="1200" b="1" i="1" dirty="0">
              <a:solidFill>
                <a:srgbClr val="000000"/>
              </a:solidFill>
              <a:latin typeface="Verdana"/>
            </a:endParaRP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Partner with customers to reduce system load during peak periods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327" y="3315334"/>
            <a:ext cx="761489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Customer Benefits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Receive battery and one-time incentive of $500 in exchange for joint </a:t>
            </a:r>
            <a:r>
              <a:rPr lang="en-US" sz="1200" dirty="0" smtClean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use </a:t>
            </a:r>
            <a:r>
              <a:rPr lang="en-US" sz="1200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of the battery  </a:t>
            </a:r>
          </a:p>
          <a:p>
            <a:pPr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APS </a:t>
            </a:r>
            <a:r>
              <a:rPr lang="en-US" sz="1200" b="1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Benefits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 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APS will own, operate, and maintain the battery systems  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  <a:cs typeface="Verdana" panose="020B0604030504040204" pitchFamily="34" charset="0"/>
              </a:rPr>
              <a:t>Batteries will help integrate solar resources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Utilize battery storage as a load-balancing mechanism during peak 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6338" y="5124007"/>
            <a:ext cx="761489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  <a:latin typeface="Verdana"/>
              </a:rPr>
              <a:t>Customer Benefits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Bill savings opportunities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Customers receive free heat pump water heaters </a:t>
            </a:r>
            <a:endParaRPr lang="en-US" sz="1200" dirty="0" smtClean="0">
              <a:solidFill>
                <a:srgbClr val="000000"/>
              </a:solidFill>
              <a:latin typeface="Verdana"/>
            </a:endParaRPr>
          </a:p>
          <a:p>
            <a:pPr marL="0" lvl="2"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APS </a:t>
            </a:r>
            <a:r>
              <a:rPr lang="en-US" sz="1200" b="1" dirty="0">
                <a:solidFill>
                  <a:srgbClr val="000000"/>
                </a:solidFill>
                <a:latin typeface="Verdana"/>
              </a:rPr>
              <a:t>Benefits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APS operates water heaters when energy is abundant avoiding peak periods</a:t>
            </a:r>
          </a:p>
          <a:p>
            <a:pPr marL="173038" lvl="2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Innovative load management initiative </a:t>
            </a:r>
          </a:p>
        </p:txBody>
      </p:sp>
    </p:spTree>
    <p:extLst>
      <p:ext uri="{BB962C8B-B14F-4D97-AF65-F5344CB8AC3E}">
        <p14:creationId xmlns:p14="http://schemas.microsoft.com/office/powerpoint/2010/main" val="20487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half" idx="4294967295"/>
          </p:nvPr>
        </p:nvSpPr>
        <p:spPr>
          <a:xfrm>
            <a:off x="356133" y="2152452"/>
            <a:ext cx="8229600" cy="35891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395775"/>
                </a:solidFill>
              </a:rPr>
              <a:t>School Bus Electrification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400" dirty="0" smtClean="0"/>
              <a:t>Pilot program to electrify school buses that can charge in the middle of the day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395775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95775"/>
                </a:solidFill>
              </a:rPr>
              <a:t>Managed EV Charging Program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400" dirty="0" smtClean="0"/>
              <a:t>Fleet, workplace and multifamily charging infrastructure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400" dirty="0" smtClean="0"/>
              <a:t>Utility controlled providing additional demand response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395775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95775"/>
                </a:solidFill>
              </a:rPr>
              <a:t>Reverse Demand Response Pilot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400" dirty="0" smtClean="0"/>
              <a:t>Customers take advantage of negative pricing events</a:t>
            </a:r>
            <a:endParaRPr lang="en-US" sz="1400" b="1" i="1" dirty="0"/>
          </a:p>
          <a:p>
            <a:pPr marL="0" indent="0">
              <a:buNone/>
            </a:pPr>
            <a:endParaRPr lang="en-US" sz="1600" b="1" dirty="0" smtClean="0">
              <a:solidFill>
                <a:srgbClr val="395775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95775"/>
                </a:solidFill>
              </a:rPr>
              <a:t>Energy </a:t>
            </a:r>
            <a:r>
              <a:rPr lang="en-US" sz="1600" b="1" dirty="0">
                <a:solidFill>
                  <a:srgbClr val="395775"/>
                </a:solidFill>
              </a:rPr>
              <a:t>Storage </a:t>
            </a:r>
            <a:r>
              <a:rPr lang="en-US" sz="1600" b="1" dirty="0" smtClean="0">
                <a:solidFill>
                  <a:srgbClr val="395775"/>
                </a:solidFill>
              </a:rPr>
              <a:t>Initiative Expansion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400" dirty="0" smtClean="0"/>
              <a:t>Focus on C&amp;I energy storage and control</a:t>
            </a:r>
          </a:p>
          <a:p>
            <a:pPr marL="0" indent="0" algn="ctr">
              <a:buNone/>
            </a:pPr>
            <a:endParaRPr lang="en-US" sz="1400" b="1" i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36331" y="433136"/>
            <a:ext cx="4114801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Demand Side Management (DSM)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6133" y="1624516"/>
            <a:ext cx="8037095" cy="673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2018 DSM Plan shifts the focus to align with APS’s changing resource needs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29613"/>
              </p:ext>
            </p:extLst>
          </p:nvPr>
        </p:nvGraphicFramePr>
        <p:xfrm>
          <a:off x="274320" y="5741618"/>
          <a:ext cx="85953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5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2018 DSM</a:t>
                      </a:r>
                      <a:r>
                        <a:rPr lang="en-US" sz="1400" b="1" i="1" baseline="0" dirty="0" smtClean="0">
                          <a:solidFill>
                            <a:schemeClr val="tx1"/>
                          </a:solidFill>
                        </a:rPr>
                        <a:t> Plan introduces new high value pilot programs to utilize the mid-day overproduction of energy</a:t>
                      </a:r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2653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653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35" y="3493401"/>
            <a:ext cx="2438401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11"/>
          <p:cNvSpPr txBox="1"/>
          <p:nvPr/>
        </p:nvSpPr>
        <p:spPr>
          <a:xfrm>
            <a:off x="7053578" y="4696987"/>
            <a:ext cx="15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ELECTRIC VEHICLE FLEET</a:t>
            </a:r>
            <a:endParaRPr lang="en-US" sz="16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54232"/>
              </p:ext>
            </p:extLst>
          </p:nvPr>
        </p:nvGraphicFramePr>
        <p:xfrm>
          <a:off x="76201" y="2051187"/>
          <a:ext cx="434340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1466142"/>
              </p:ext>
            </p:extLst>
          </p:nvPr>
        </p:nvGraphicFramePr>
        <p:xfrm>
          <a:off x="4359275" y="2051187"/>
          <a:ext cx="4784725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72710" y="552049"/>
            <a:ext cx="4114801" cy="670359"/>
          </a:xfrm>
        </p:spPr>
        <p:txBody>
          <a:bodyPr/>
          <a:lstStyle/>
          <a:p>
            <a:r>
              <a:rPr lang="en-US" dirty="0" smtClean="0"/>
              <a:t>The “Duck Curve”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201" y="1123349"/>
            <a:ext cx="8181474" cy="673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Distributed generation is changing the load shape of the grid</a:t>
            </a:r>
            <a:endParaRPr lang="en-US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821553" y="6196909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775" y="1838325"/>
            <a:ext cx="34924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Excess renewables create 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over-generation </a:t>
            </a:r>
            <a:r>
              <a:rPr lang="en-US" sz="10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…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614" y="6131372"/>
            <a:ext cx="700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5386" y="6135595"/>
            <a:ext cx="700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2654" y="1838325"/>
            <a:ext cx="34924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and potentially for nuclear generation in the future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424" y="15049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Current Spring Day</a:t>
            </a:r>
            <a:endParaRPr lang="en-US" sz="18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4463" y="1504950"/>
            <a:ext cx="24688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Spring Day 2022</a:t>
            </a:r>
            <a:endParaRPr lang="en-US" sz="1800" b="1" dirty="0">
              <a:latin typeface="+mn-lt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852487" y="5355312"/>
            <a:ext cx="1521734" cy="26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 Output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290294" y="5355312"/>
            <a:ext cx="1521734" cy="262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 Output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4114801" cy="13335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Grid Investments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70156" y="1111879"/>
            <a:ext cx="7922074" cy="134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Verdana" panose="020B0604030504040204" pitchFamily="34" charset="0"/>
                <a:cs typeface="Verdana" panose="020B0604030504040204" pitchFamily="34" charset="0"/>
              </a:rPr>
              <a:t>Grid Operations and Investment Projected to be $1.6 billion from 2018-2020</a:t>
            </a:r>
            <a:endParaRPr lang="en-US" sz="20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345A1-88CA-914A-8858-778848B2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43" y="4503992"/>
            <a:ext cx="365760" cy="365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DF4EE-40DA-DA46-A453-5E75F3369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88" y="4543115"/>
            <a:ext cx="365760" cy="36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A8B1DD-2420-294A-8352-B6F43AEBE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41" y="4530594"/>
            <a:ext cx="365760" cy="365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4A71E1-7BE4-9746-A354-2F00DE20EC28}"/>
              </a:ext>
            </a:extLst>
          </p:cNvPr>
          <p:cNvSpPr txBox="1"/>
          <p:nvPr/>
        </p:nvSpPr>
        <p:spPr>
          <a:xfrm>
            <a:off x="3409870" y="4931846"/>
            <a:ext cx="21804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Communications </a:t>
            </a:r>
            <a:r>
              <a:rPr lang="en-US" sz="105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Backhaul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annual spend ~ $4M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3827A4-627B-B845-A8E4-6524C3ADB5A3}"/>
              </a:ext>
            </a:extLst>
          </p:cNvPr>
          <p:cNvSpPr txBox="1"/>
          <p:nvPr/>
        </p:nvSpPr>
        <p:spPr>
          <a:xfrm>
            <a:off x="3255619" y="5513519"/>
            <a:ext cx="26977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Leveraging AMI for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utomation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Strategically deploying F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iber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communications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backhaul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Transitioning to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Protocol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networks for future growth &amp;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scalability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068BE5-DB2D-A746-8822-FFCD54F17AEF}"/>
              </a:ext>
            </a:extLst>
          </p:cNvPr>
          <p:cNvSpPr txBox="1"/>
          <p:nvPr/>
        </p:nvSpPr>
        <p:spPr>
          <a:xfrm>
            <a:off x="6112122" y="2760364"/>
            <a:ext cx="2730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Cap Bank Controllers, Substation Regulators, Voltage </a:t>
            </a:r>
            <a:r>
              <a:rPr lang="en-US" sz="1050" b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Management Algorithms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Average annual spend ~ $7M</a:t>
            </a:r>
            <a:endParaRPr lang="en-US" sz="1050" i="1" dirty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BC0FAE-E033-F841-AA44-1F15E3B2CCBA}"/>
              </a:ext>
            </a:extLst>
          </p:cNvPr>
          <p:cNvSpPr txBox="1"/>
          <p:nvPr/>
        </p:nvSpPr>
        <p:spPr>
          <a:xfrm>
            <a:off x="6148113" y="3569794"/>
            <a:ext cx="288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Controls regulators and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capacitor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banks to manage power quality such as power factor and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voltage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6F3E6C-DED2-7A4D-8DB0-A9F5F8958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08" y="2337754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457AB8-6790-E540-B33F-1AE04C08B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70" y="2416165"/>
            <a:ext cx="365760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DFB3D1-D221-B141-B7F2-5AE15C70D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4" y="2420778"/>
            <a:ext cx="320040" cy="320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ABDD1E-A21D-EF4E-8791-01718B142160}"/>
              </a:ext>
            </a:extLst>
          </p:cNvPr>
          <p:cNvSpPr txBox="1"/>
          <p:nvPr/>
        </p:nvSpPr>
        <p:spPr>
          <a:xfrm>
            <a:off x="100805" y="2789491"/>
            <a:ext cx="27855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Reclosers </a:t>
            </a:r>
            <a:r>
              <a:rPr lang="mr-IN" sz="1050" b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en-US" sz="1050" b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 Supervisory Controlled Switches</a:t>
            </a:r>
            <a:r>
              <a:rPr lang="en-US" sz="1050" b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, Trip Savers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Average annual spend ~ $13M </a:t>
            </a:r>
            <a:endParaRPr lang="en-US" sz="1050" i="1" dirty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939791-48F2-D54A-AA63-3D7345129051}"/>
              </a:ext>
            </a:extLst>
          </p:cNvPr>
          <p:cNvSpPr txBox="1"/>
          <p:nvPr/>
        </p:nvSpPr>
        <p:spPr>
          <a:xfrm>
            <a:off x="182099" y="3436756"/>
            <a:ext cx="280583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Automated switches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controlled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Distribution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Operations Center </a:t>
            </a:r>
            <a:endParaRPr lang="en-US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 load without sending field personnel to manually operate the switch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86CC446-B5EB-5446-AFD4-159A9735D77F}"/>
              </a:ext>
            </a:extLst>
          </p:cNvPr>
          <p:cNvSpPr/>
          <p:nvPr/>
        </p:nvSpPr>
        <p:spPr>
          <a:xfrm>
            <a:off x="986225" y="2426312"/>
            <a:ext cx="365760" cy="36576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939659D-768D-8E4A-88F8-72FE988D9717}"/>
              </a:ext>
            </a:extLst>
          </p:cNvPr>
          <p:cNvSpPr/>
          <p:nvPr/>
        </p:nvSpPr>
        <p:spPr>
          <a:xfrm>
            <a:off x="1413224" y="2426312"/>
            <a:ext cx="365760" cy="365760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32C9C0-08D0-2F45-895F-CF8AE2AECB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6" y="4543237"/>
            <a:ext cx="347472" cy="347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5819B0F-B06D-EE4A-8934-FE8F217A2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0" y="4524383"/>
            <a:ext cx="365760" cy="365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E09C94A-28ED-0145-90A5-BC0E7E834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02" y="4524383"/>
            <a:ext cx="365760" cy="3657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FE3A6B-4549-0C4D-9AF4-43E4ACD1A230}"/>
              </a:ext>
            </a:extLst>
          </p:cNvPr>
          <p:cNvSpPr txBox="1"/>
          <p:nvPr/>
        </p:nvSpPr>
        <p:spPr>
          <a:xfrm>
            <a:off x="304000" y="4941394"/>
            <a:ext cx="25519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Monitors </a:t>
            </a:r>
            <a:r>
              <a:rPr lang="mr-IN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–</a:t>
            </a:r>
            <a:r>
              <a:rPr lang="en-US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Transformers, Breakers, </a:t>
            </a:r>
            <a:r>
              <a:rPr lang="en-US" sz="105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Bushings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annual spend ~ $0.5M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10B45D-92E2-1F42-9851-30A57B4487E5}"/>
              </a:ext>
            </a:extLst>
          </p:cNvPr>
          <p:cNvSpPr txBox="1"/>
          <p:nvPr/>
        </p:nvSpPr>
        <p:spPr>
          <a:xfrm>
            <a:off x="192583" y="5518475"/>
            <a:ext cx="3113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technologies such as APS’s Transformer Oil Analysis &amp;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Notification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leverage advances in communications and sensing to remotely monitor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transformers, enabling proactive maintenance actions to prevent critical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failures and increase reliability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C1100BC-4E37-7841-9E3C-00327CC825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6" y="4533330"/>
            <a:ext cx="365760" cy="3657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5D5A99-0F6A-4E49-B9CD-FABD9DDB214C}"/>
              </a:ext>
            </a:extLst>
          </p:cNvPr>
          <p:cNvSpPr txBox="1"/>
          <p:nvPr/>
        </p:nvSpPr>
        <p:spPr>
          <a:xfrm>
            <a:off x="6335438" y="4932473"/>
            <a:ext cx="23134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Sensors </a:t>
            </a:r>
            <a:r>
              <a:rPr lang="mr-IN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charset="0"/>
              </a:rPr>
              <a:t>–</a:t>
            </a:r>
            <a:r>
              <a:rPr lang="en-US" sz="10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Current, </a:t>
            </a:r>
            <a:r>
              <a:rPr lang="en-US" sz="105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Voltage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annual spend ~ $2.5M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618BC5-B203-1D4B-ACB5-BC28AF29D5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76" y="4554379"/>
            <a:ext cx="320040" cy="3200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829815-6A00-CA49-9790-D2BD7AE51ACA}"/>
              </a:ext>
            </a:extLst>
          </p:cNvPr>
          <p:cNvSpPr txBox="1"/>
          <p:nvPr/>
        </p:nvSpPr>
        <p:spPr>
          <a:xfrm>
            <a:off x="6148046" y="5522702"/>
            <a:ext cx="2952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sensors to measure &amp; identify fault current, fault location and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voltage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Improves outage restoration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and operations efficiency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C51E18E-C6C9-A441-96BA-1D7FD8C80E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98" y="2443471"/>
            <a:ext cx="365760" cy="365760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F03BE31E-2FC1-0441-8065-703652134820}"/>
              </a:ext>
            </a:extLst>
          </p:cNvPr>
          <p:cNvSpPr/>
          <p:nvPr/>
        </p:nvSpPr>
        <p:spPr>
          <a:xfrm>
            <a:off x="3120960" y="2851475"/>
            <a:ext cx="3050440" cy="49412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Advanced Distribution System </a:t>
            </a:r>
            <a:r>
              <a:rPr lang="en-US" sz="1050" b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Platform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i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Project in planning phase</a:t>
            </a:r>
            <a:endParaRPr lang="en-US" sz="1050" i="1" dirty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DD4F259-14E8-084E-90F2-55B723F5E04C}"/>
              </a:ext>
            </a:extLst>
          </p:cNvPr>
          <p:cNvSpPr txBox="1"/>
          <p:nvPr/>
        </p:nvSpPr>
        <p:spPr>
          <a:xfrm>
            <a:off x="3216069" y="3427574"/>
            <a:ext cx="289817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 operational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</a:t>
            </a:r>
            <a:endParaRPr lang="en-US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Increases efficiency and life of distribution system; improves safety and communication; increases ability to manage overall reliability; and enables Distributed Energy Resources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42072"/>
              </p:ext>
            </p:extLst>
          </p:nvPr>
        </p:nvGraphicFramePr>
        <p:xfrm>
          <a:off x="34342" y="1773863"/>
          <a:ext cx="8808097" cy="548640"/>
        </p:xfrm>
        <a:graphic>
          <a:graphicData uri="http://schemas.openxmlformats.org/drawingml/2006/table">
            <a:tbl>
              <a:tblPr firstRow="1" bandRow="1"/>
              <a:tblGrid>
                <a:gridCol w="8808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Growth                                     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Grid Modernization                                  Run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Maintain</a:t>
                      </a:r>
                    </a:p>
                    <a:p>
                      <a:pPr algn="l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Approximately 51% of distribution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capex            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Approximately 9% of distribution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capex              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Approximately 40% of distribution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capex</a:t>
                      </a:r>
                      <a:endParaRPr lang="en-US" sz="1200" b="0" i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879548" y="1057374"/>
            <a:ext cx="2455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38113" y="666750"/>
            <a:ext cx="8229601" cy="1333500"/>
          </a:xfrm>
        </p:spPr>
        <p:txBody>
          <a:bodyPr>
            <a:normAutofit/>
          </a:bodyPr>
          <a:lstStyle/>
          <a:p>
            <a:r>
              <a:rPr lang="en-US" dirty="0"/>
              <a:t>Ocotillo Modernization </a:t>
            </a:r>
            <a:r>
              <a:rPr lang="en-US" dirty="0" smtClean="0"/>
              <a:t>Project </a:t>
            </a:r>
            <a:br>
              <a:rPr lang="en-US" dirty="0" smtClean="0"/>
            </a:br>
            <a:r>
              <a:rPr lang="en-US" dirty="0" smtClean="0"/>
              <a:t>and Four Corners SCR</a:t>
            </a:r>
            <a:r>
              <a:rPr lang="en-US" cap="none" dirty="0" smtClean="0"/>
              <a:t>s</a:t>
            </a:r>
            <a:endParaRPr lang="en-US" sz="2200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69820724"/>
              </p:ext>
            </p:extLst>
          </p:nvPr>
        </p:nvGraphicFramePr>
        <p:xfrm>
          <a:off x="0" y="3035079"/>
          <a:ext cx="9144000" cy="280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3383280"/>
                <a:gridCol w="3383280"/>
              </a:tblGrid>
              <a:tr h="274320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Ocotillo Modernization Project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Four Corners</a:t>
                      </a:r>
                      <a:r>
                        <a:rPr lang="en-US" sz="1200" baseline="0" dirty="0" smtClean="0">
                          <a:latin typeface="+mn-lt"/>
                        </a:rPr>
                        <a:t> SCRs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In-Service 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Units 6, 7 – Fall 2018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Units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3, 4 and 5 – Spring 2019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ED1D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Unit 5 – Late 2017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Unit 4 – Spring 2018</a:t>
                      </a:r>
                    </a:p>
                  </a:txBody>
                  <a:tcPr anchor="ctr"/>
                </a:tc>
              </a:tr>
              <a:tr h="395246"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Cost (APS)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$500 million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$400 million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134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Estimated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Cost Deferral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$45 million (through 2019)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$30 million (through 2018)</a:t>
                      </a: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Accounting Deferral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 deferral from date of commercial operation to the effective date of rates in next rate case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Includes depreciation, O&amp;M, property taxes, and capital carrying charge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 deferral from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time of installation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incorporation of the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SCR costs in rates using a step increase beginning in 2019</a:t>
                      </a:r>
                    </a:p>
                    <a:p>
                      <a:pPr marL="171450" indent="-171450" algn="l" fontAlgn="auto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Includes depreciation, O&amp;M, property taxes, and capital carrying charge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61951" y="1801809"/>
            <a:ext cx="8239124" cy="123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563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20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20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300"/>
              </a:spcAft>
            </a:pPr>
            <a:r>
              <a:rPr lang="en-US" sz="1200" dirty="0" smtClean="0"/>
              <a:t>In 2017 two large generation-related capital investments</a:t>
            </a:r>
          </a:p>
          <a:p>
            <a:pPr marL="628650" lvl="1" indent="-228600">
              <a:spcBef>
                <a:spcPts val="300"/>
              </a:spcBef>
              <a:spcAft>
                <a:spcPts val="600"/>
              </a:spcAft>
            </a:pPr>
            <a:r>
              <a:rPr lang="en-US" sz="1200" dirty="0" smtClean="0"/>
              <a:t>Ocotillo </a:t>
            </a:r>
            <a:r>
              <a:rPr lang="en-US" sz="1200" dirty="0"/>
              <a:t>Modernization </a:t>
            </a:r>
            <a:r>
              <a:rPr lang="en-US" sz="1200" dirty="0" smtClean="0"/>
              <a:t>Project: Retiring two aging, steam-based, </a:t>
            </a:r>
            <a:r>
              <a:rPr lang="en-US" sz="1200" dirty="0"/>
              <a:t>natural gas </a:t>
            </a:r>
            <a:r>
              <a:rPr lang="en-US" sz="1200" dirty="0" smtClean="0"/>
              <a:t>units, and replacing with 5 new, fast-ramping, combustion turbine units</a:t>
            </a:r>
          </a:p>
          <a:p>
            <a:pPr marL="628650" lvl="1" indent="-228600">
              <a:spcBef>
                <a:spcPts val="300"/>
              </a:spcBef>
              <a:spcAft>
                <a:spcPts val="0"/>
              </a:spcAft>
            </a:pPr>
            <a:r>
              <a:rPr lang="en-US" sz="1200" dirty="0" smtClean="0"/>
              <a:t>Four Corners Power Plant: Installed Selective Catalytic Reduction (SCR) equipment to comply with Federal environmental standards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38113" y="6138111"/>
            <a:ext cx="868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 smtClean="0">
                <a:latin typeface="+mn-lt"/>
              </a:rPr>
              <a:t>2</a:t>
            </a:r>
            <a:r>
              <a:rPr lang="en-US" sz="1000" dirty="0" smtClean="0">
                <a:latin typeface="+mn-lt"/>
              </a:rPr>
              <a:t> APS will calculate the capital carrying charge using the 5.13% embedded cost of debt established in the 2017 Rate Review Order.</a:t>
            </a:r>
            <a:endParaRPr lang="en-US" sz="1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13" y="5970981"/>
            <a:ext cx="4901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US" sz="1000" dirty="0" smtClean="0">
                <a:latin typeface="+mn-lt"/>
              </a:rPr>
              <a:t>The </a:t>
            </a:r>
            <a:r>
              <a:rPr lang="en-US" sz="1000" dirty="0">
                <a:latin typeface="+mn-lt"/>
              </a:rPr>
              <a:t>ACC’s decision is subject to </a:t>
            </a:r>
            <a:r>
              <a:rPr lang="en-US" sz="1000" dirty="0" smtClean="0">
                <a:latin typeface="+mn-lt"/>
              </a:rPr>
              <a:t>appeals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1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72" y="1593991"/>
            <a:ext cx="8229600" cy="28288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Providing power to Arizonians for over 130 years.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Providing power in 11 of the 15 counties in Arizona.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1.2 million customers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$18 Billion in consolidated assets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$</a:t>
            </a:r>
            <a:r>
              <a:rPr lang="en-US" sz="2000" dirty="0"/>
              <a:t>3.56 billion in annual revenues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34,646 Square Miles of Service Territory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35,267 miles of transmission and distribution wires   (24,900 miles around earth)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i="1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86830" y="5981260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3630" y="668250"/>
            <a:ext cx="6931487" cy="816292"/>
          </a:xfrm>
        </p:spPr>
        <p:txBody>
          <a:bodyPr/>
          <a:lstStyle/>
          <a:p>
            <a:r>
              <a:rPr lang="en-US" dirty="0" smtClean="0"/>
              <a:t>About 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63FC0D6-A6F2-4EBB-8874-BABB13A08361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0861838"/>
              </p:ext>
            </p:extLst>
          </p:nvPr>
        </p:nvGraphicFramePr>
        <p:xfrm>
          <a:off x="4348161" y="1618063"/>
          <a:ext cx="4437063" cy="24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4213224" y="886005"/>
            <a:ext cx="4572000" cy="8373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APS has reduced carbon dioxide emissions by 35% since 2005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09372" y="1703127"/>
            <a:ext cx="40578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Carbon Avoidance Metric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Metric used to 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measure our overall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Verdana"/>
              </a:rPr>
            </a:b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carbon reduction, not just generation </a:t>
            </a:r>
            <a:br>
              <a:rPr lang="en-US" sz="1100" dirty="0" smtClean="0">
                <a:solidFill>
                  <a:srgbClr val="000000"/>
                </a:solidFill>
                <a:latin typeface="Verdana"/>
              </a:rPr>
            </a:b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but Company wide</a:t>
            </a:r>
            <a:endParaRPr lang="en-US" sz="1100" b="1" dirty="0" smtClean="0">
              <a:solidFill>
                <a:srgbClr val="000000"/>
              </a:solidFill>
              <a:latin typeface="Verdana"/>
            </a:endParaRPr>
          </a:p>
          <a:p>
            <a:endParaRPr lang="en-US" sz="600" b="1" dirty="0">
              <a:solidFill>
                <a:srgbClr val="000000"/>
              </a:solidFill>
              <a:latin typeface="Verdana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Carbon Avoidance Opportunities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Retiring coal plants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Renewable energy generation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Purchase power agreements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Energy efficiency programs for customers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Energy 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efficient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buildings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Fleet electrification</a:t>
            </a:r>
          </a:p>
          <a:p>
            <a:pPr algn="ctr"/>
            <a:r>
              <a:rPr lang="en-US" sz="1200" i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Verdana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Verdana"/>
              </a:rPr>
              <a:t>Since 2015 APS </a:t>
            </a:r>
            <a:r>
              <a:rPr lang="en-US" sz="1200" b="1" i="1" dirty="0">
                <a:solidFill>
                  <a:srgbClr val="000000"/>
                </a:solidFill>
                <a:latin typeface="Verdana"/>
              </a:rPr>
              <a:t>has avoided 13.6 million metric tons of carbon dioxide emissions 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Verdana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Verdana"/>
              </a:rPr>
              <a:t>that </a:t>
            </a:r>
            <a:r>
              <a:rPr lang="en-US" sz="1200" b="1" i="1" dirty="0">
                <a:solidFill>
                  <a:srgbClr val="000000"/>
                </a:solidFill>
                <a:latin typeface="Verdana"/>
              </a:rPr>
              <a:t>would have been emitted – equivalent of removing almost 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</a:rPr>
              <a:t>3 </a:t>
            </a:r>
            <a:r>
              <a:rPr lang="en-US" sz="1200" b="1" i="1" dirty="0">
                <a:solidFill>
                  <a:srgbClr val="000000"/>
                </a:solidFill>
                <a:latin typeface="Verdana"/>
              </a:rPr>
              <a:t>million automobiles from the 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</a:rPr>
              <a:t>road</a:t>
            </a:r>
          </a:p>
          <a:p>
            <a:endParaRPr lang="en-US" sz="12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Verdana"/>
              </a:rPr>
              <a:t>Clean Energy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Verdana"/>
              </a:rPr>
              <a:t>Since 2005 we have reduced</a:t>
            </a:r>
          </a:p>
          <a:p>
            <a:pPr marL="339725" lvl="1" indent="-169863">
              <a:buSzPct val="75000"/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  <a:latin typeface="Verdana"/>
              </a:rPr>
              <a:t>CO2 emissions by 35%</a:t>
            </a:r>
          </a:p>
          <a:p>
            <a:pPr marL="339725" lvl="1" indent="-169863">
              <a:buSzPct val="75000"/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  <a:latin typeface="Verdana"/>
              </a:rPr>
              <a:t>SO2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emissions 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by 78%</a:t>
            </a:r>
          </a:p>
          <a:p>
            <a:pPr marL="339725" lvl="1" indent="-169863">
              <a:buSzPct val="75000"/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  <a:latin typeface="Verdana"/>
              </a:rPr>
              <a:t>NOx emissions by 56%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Verdana"/>
              </a:rPr>
              <a:t>As a result of the recent emission controls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Verdana"/>
              </a:rPr>
            </a:b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added to 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our Four Corners Plant, by 2019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Verdana"/>
              </a:rPr>
            </a:b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we 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expect NOx emission to be reduced by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Verdana"/>
              </a:rPr>
            </a:b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80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% compared to </a:t>
            </a:r>
            <a:r>
              <a:rPr lang="en-US" sz="1100" dirty="0" smtClean="0">
                <a:solidFill>
                  <a:srgbClr val="000000"/>
                </a:solidFill>
                <a:latin typeface="Verdana"/>
              </a:rPr>
              <a:t>2005</a:t>
            </a:r>
            <a:endParaRPr lang="en-US" sz="1100" dirty="0">
              <a:solidFill>
                <a:srgbClr val="000000"/>
              </a:solidFill>
              <a:latin typeface="Verdana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884677"/>
              </p:ext>
            </p:extLst>
          </p:nvPr>
        </p:nvGraphicFramePr>
        <p:xfrm>
          <a:off x="4707834" y="4074371"/>
          <a:ext cx="4436166" cy="256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3791648" y="5130711"/>
            <a:ext cx="1645826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Verdana"/>
              </a:rPr>
              <a:t>Tons CO2</a:t>
            </a:r>
            <a:br>
              <a:rPr lang="en-US" sz="800" b="1" dirty="0" smtClean="0">
                <a:solidFill>
                  <a:srgbClr val="000000"/>
                </a:solidFill>
                <a:latin typeface="Verdana"/>
              </a:rPr>
            </a:br>
            <a:r>
              <a:rPr lang="en-US" sz="800" b="1" dirty="0" smtClean="0">
                <a:solidFill>
                  <a:srgbClr val="000000"/>
                </a:solidFill>
                <a:latin typeface="Verdana"/>
              </a:rPr>
              <a:t>(‘000 tons)</a:t>
            </a:r>
            <a:endParaRPr lang="en-US" sz="800" b="1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7523" y="3823894"/>
            <a:ext cx="338328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7523" y="4882708"/>
            <a:ext cx="338328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30483" y="500514"/>
            <a:ext cx="4453355" cy="1333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Avoidance and Emission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199" y="308000"/>
            <a:ext cx="4114801" cy="1333500"/>
          </a:xfrm>
        </p:spPr>
        <p:txBody>
          <a:bodyPr/>
          <a:lstStyle/>
          <a:p>
            <a:r>
              <a:rPr lang="en-US" dirty="0" smtClean="0"/>
              <a:t>Water Strategy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2899" y="1231350"/>
            <a:ext cx="8123722" cy="134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APS, and Palo Verde in particular,  has provided national and international leadership on the use of reclaimed water for power generation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93773" y="1981438"/>
            <a:ext cx="8181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n-lt"/>
              </a:rPr>
              <a:t>Vision</a:t>
            </a:r>
            <a:r>
              <a:rPr lang="en-US" sz="1400" dirty="0" smtClean="0">
                <a:latin typeface="+mn-lt"/>
              </a:rPr>
              <a:t>: APS continues to strive for sustainable </a:t>
            </a:r>
            <a:r>
              <a:rPr lang="en-US" sz="1400" dirty="0">
                <a:latin typeface="+mn-lt"/>
              </a:rPr>
              <a:t>and cost-effective </a:t>
            </a:r>
            <a:r>
              <a:rPr lang="en-US" sz="1400" dirty="0" smtClean="0">
                <a:latin typeface="+mn-lt"/>
              </a:rPr>
              <a:t>water supplies for energy </a:t>
            </a:r>
            <a:r>
              <a:rPr lang="en-US" sz="1400" dirty="0">
                <a:latin typeface="+mn-lt"/>
              </a:rPr>
              <a:t>production for APS </a:t>
            </a:r>
            <a:r>
              <a:rPr lang="en-US" sz="1400" dirty="0" smtClean="0">
                <a:latin typeface="+mn-lt"/>
              </a:rPr>
              <a:t>customers</a:t>
            </a:r>
          </a:p>
          <a:p>
            <a:pPr>
              <a:spcBef>
                <a:spcPts val="600"/>
              </a:spcBef>
            </a:pPr>
            <a:r>
              <a:rPr lang="en-US" sz="1400" b="1" dirty="0" smtClean="0">
                <a:latin typeface="+mn-lt"/>
              </a:rPr>
              <a:t>Mission</a:t>
            </a:r>
            <a:r>
              <a:rPr lang="en-US" sz="1400" dirty="0" smtClean="0">
                <a:latin typeface="+mn-lt"/>
              </a:rPr>
              <a:t>: To execute a strategic water resource management program that provides APS timely and reliable information to manage our water resources portfolio efficiently and effectively, and helps ensure long-term water supplies and water contingency plans for each of our facilities, even in times of extended drought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Each </a:t>
            </a:r>
            <a:r>
              <a:rPr lang="en-US" sz="1400" dirty="0">
                <a:latin typeface="+mn-lt"/>
              </a:rPr>
              <a:t>APS power plant has </a:t>
            </a:r>
            <a:r>
              <a:rPr lang="en-US" sz="1400" dirty="0" smtClean="0">
                <a:latin typeface="+mn-lt"/>
              </a:rPr>
              <a:t>a unique </a:t>
            </a:r>
            <a:r>
              <a:rPr lang="en-US" sz="1400" dirty="0">
                <a:latin typeface="+mn-lt"/>
              </a:rPr>
              <a:t>water </a:t>
            </a:r>
            <a:r>
              <a:rPr lang="en-US" sz="1400" dirty="0" smtClean="0">
                <a:latin typeface="+mn-lt"/>
              </a:rPr>
              <a:t>strategy, </a:t>
            </a:r>
            <a:r>
              <a:rPr lang="en-US" sz="1400" dirty="0">
                <a:latin typeface="+mn-lt"/>
              </a:rPr>
              <a:t>developed to promote efficient and sustainable use of </a:t>
            </a:r>
            <a:r>
              <a:rPr lang="en-US" sz="1400" dirty="0" smtClean="0">
                <a:latin typeface="+mn-lt"/>
              </a:rPr>
              <a:t>water. Since 2014, we have reduced groundwater use by 14%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3325" y="3909292"/>
            <a:ext cx="5301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latin typeface="+mn-lt"/>
                <a:cs typeface="Calibri" panose="020F0502020204030204" pitchFamily="34" charset="0"/>
              </a:rPr>
              <a:t>Water Usage and </a:t>
            </a:r>
            <a:r>
              <a:rPr lang="en-US" sz="1400" b="1" dirty="0" smtClean="0">
                <a:latin typeface="+mn-lt"/>
                <a:cs typeface="Calibri" panose="020F0502020204030204" pitchFamily="34" charset="0"/>
              </a:rPr>
              <a:t>Intensity: </a:t>
            </a:r>
            <a:r>
              <a:rPr lang="en-US" sz="1400" dirty="0" smtClean="0">
                <a:latin typeface="+mn-lt"/>
                <a:cs typeface="Calibri" panose="020F0502020204030204" pitchFamily="34" charset="0"/>
              </a:rPr>
              <a:t>Our goal is to reduce water intensity company-wide by 30% by 2032 compared to a 2014 baseline </a:t>
            </a:r>
          </a:p>
          <a:p>
            <a:pPr>
              <a:spcBef>
                <a:spcPts val="0"/>
              </a:spcBef>
            </a:pPr>
            <a:endParaRPr lang="en-US" sz="1400" dirty="0" smtClean="0"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+mn-lt"/>
                <a:cs typeface="Calibri" panose="020F0502020204030204" pitchFamily="34" charset="0"/>
              </a:rPr>
              <a:t>Palo Verde Generating Station: </a:t>
            </a:r>
            <a:r>
              <a:rPr lang="en-US" sz="1400" dirty="0" smtClean="0">
                <a:latin typeface="+mn-lt"/>
                <a:cs typeface="Calibri" panose="020F0502020204030204" pitchFamily="34" charset="0"/>
              </a:rPr>
              <a:t>T</a:t>
            </a:r>
            <a:r>
              <a:rPr lang="en-US" sz="1400" dirty="0" smtClean="0">
                <a:latin typeface="+mn-lt"/>
              </a:rPr>
              <a:t>he only nuclear power plant in the world that is not located next to a large body of water.  Instead, it uses treated effluent, or wastewater, from several area municipalities, recycling approximately 20 billion gallons of wastewater each year</a:t>
            </a:r>
          </a:p>
          <a:p>
            <a:pPr>
              <a:spcBef>
                <a:spcPts val="0"/>
              </a:spcBef>
            </a:pPr>
            <a:endParaRPr lang="en-US" sz="14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+mn-lt"/>
                <a:cs typeface="Calibri" panose="020F0502020204030204" pitchFamily="34" charset="0"/>
              </a:rPr>
              <a:t>Ocotillo Modernization Project: </a:t>
            </a:r>
            <a:r>
              <a:rPr lang="en-US" sz="1400" dirty="0" smtClean="0">
                <a:latin typeface="+mn-lt"/>
                <a:cs typeface="Calibri" panose="020F0502020204030204" pitchFamily="34" charset="0"/>
              </a:rPr>
              <a:t>State-of-the-art hybrid cooling technology for new units being constructed will decrease water use from 900 gallons per MWh to 140 per gallon per MWh, a reduction of more than 80%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76200" y="3738469"/>
            <a:ext cx="4074160" cy="2768501"/>
            <a:chOff x="-178435" y="3562350"/>
            <a:chExt cx="4074160" cy="2768501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822012318"/>
                </p:ext>
              </p:extLst>
            </p:nvPr>
          </p:nvGraphicFramePr>
          <p:xfrm>
            <a:off x="-178435" y="3562350"/>
            <a:ext cx="4074160" cy="2733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193438" y="3813152"/>
              <a:ext cx="3226024" cy="2517699"/>
            </a:xfrm>
            <a:prstGeom prst="rect">
              <a:avLst/>
            </a:prstGeom>
            <a:noFill/>
            <a:ln w="31750">
              <a:solidFill>
                <a:srgbClr val="39577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2963" y="3813152"/>
              <a:ext cx="3226024" cy="461665"/>
            </a:xfrm>
            <a:prstGeom prst="rect">
              <a:avLst/>
            </a:prstGeom>
            <a:solidFill>
              <a:srgbClr val="395775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+mn-lt"/>
                  <a:ea typeface="ＭＳ Ｐゴシック" pitchFamily="34" charset="-128"/>
                </a:rPr>
                <a:t>APS 2017 Fleet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+mn-lt"/>
                  <a:ea typeface="ＭＳ Ｐゴシック" pitchFamily="34" charset="-128"/>
                </a:rPr>
                <a:t>Water Use By Source Type </a:t>
              </a:r>
              <a:endParaRPr lang="en-US" sz="1200" b="1" dirty="0">
                <a:solidFill>
                  <a:prstClr val="white"/>
                </a:solidFill>
                <a:latin typeface="+mn-lt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199" y="308000"/>
            <a:ext cx="4114801" cy="1333500"/>
          </a:xfrm>
        </p:spPr>
        <p:txBody>
          <a:bodyPr/>
          <a:lstStyle/>
          <a:p>
            <a:r>
              <a:rPr lang="en-US" dirty="0" smtClean="0"/>
              <a:t>Ozone Strategy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98" y="1804720"/>
            <a:ext cx="6025415" cy="449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24" y="1819185"/>
            <a:ext cx="2103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Impacts health of residents</a:t>
            </a:r>
          </a:p>
          <a:p>
            <a:pPr marL="342900" indent="-342900">
              <a:buAutoNum type="arabicParenR"/>
            </a:pPr>
            <a:r>
              <a:rPr lang="en-US" dirty="0" smtClean="0"/>
              <a:t>Limits growth of business</a:t>
            </a:r>
          </a:p>
          <a:p>
            <a:pPr marL="342900" indent="-342900">
              <a:buAutoNum type="arabicParenR"/>
            </a:pPr>
            <a:r>
              <a:rPr lang="en-US" dirty="0" smtClean="0"/>
              <a:t>Limits growth of valley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260" y="4879261"/>
            <a:ext cx="2204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develop plan that reduces NOx and VOCs.  Promotes growth. Encourages voluntary engagement.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323" y="3678932"/>
            <a:ext cx="210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Working with ADEQ, Maricopa County, Industry, Chamber, and others.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50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569033"/>
            <a:ext cx="8229601" cy="1333500"/>
          </a:xfrm>
        </p:spPr>
        <p:txBody>
          <a:bodyPr/>
          <a:lstStyle/>
          <a:p>
            <a:r>
              <a:rPr lang="en-US" dirty="0" smtClean="0"/>
              <a:t>Generation portfolio</a:t>
            </a:r>
            <a:r>
              <a:rPr lang="en-US" b="0" dirty="0" smtClean="0"/>
              <a:t>*</a:t>
            </a:r>
            <a:endParaRPr lang="en-US" b="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11501639"/>
              </p:ext>
            </p:extLst>
          </p:nvPr>
        </p:nvGraphicFramePr>
        <p:xfrm>
          <a:off x="-10077" y="1436873"/>
          <a:ext cx="9154077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210"/>
                <a:gridCol w="1337734"/>
                <a:gridCol w="1100666"/>
                <a:gridCol w="863600"/>
                <a:gridCol w="939800"/>
                <a:gridCol w="837853"/>
                <a:gridCol w="1295747"/>
                <a:gridCol w="1151467"/>
              </a:tblGrid>
              <a:tr h="195389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Plant</a:t>
                      </a:r>
                      <a:endParaRPr lang="en-US" sz="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Location</a:t>
                      </a:r>
                      <a:endParaRPr lang="en-US" sz="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No. of Units</a:t>
                      </a:r>
                      <a:endParaRPr lang="en-US" sz="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Dispatch</a:t>
                      </a:r>
                      <a:endParaRPr lang="en-US" sz="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COD</a:t>
                      </a:r>
                      <a:endParaRPr lang="en-US" sz="7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Ownership</a:t>
                      </a:r>
                      <a:r>
                        <a:rPr lang="en-US" sz="700" baseline="0" dirty="0" smtClean="0"/>
                        <a:t> Interest</a:t>
                      </a:r>
                      <a:r>
                        <a:rPr lang="en-US" sz="800" baseline="30000" dirty="0" smtClean="0"/>
                        <a:t>1</a:t>
                      </a:r>
                      <a:endParaRPr lang="en-US" sz="7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Net Capacity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(MW)</a:t>
                      </a:r>
                      <a:endParaRPr lang="en-US" sz="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14">
                <a:tc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NUCLEAR 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1,146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Palo</a:t>
                      </a:r>
                      <a:r>
                        <a:rPr lang="en-US" sz="700" baseline="0" dirty="0" smtClean="0"/>
                        <a:t> Verde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Wintersburg,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Base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1986-1989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29.1%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1,146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9">
                <a:tc rowSpan="3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COAL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1,672 MW</a:t>
                      </a:r>
                      <a:endParaRPr lang="en-US" sz="700" b="1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Cholla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Joseph City,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Base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1962-1980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/>
                        <a:t>387</a:t>
                      </a:r>
                      <a:endParaRPr lang="en-US" sz="7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Four Corners</a:t>
                      </a:r>
                      <a:endParaRPr lang="en-US" sz="7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Farmington, NM</a:t>
                      </a:r>
                      <a:endParaRPr lang="en-US" sz="7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Base</a:t>
                      </a:r>
                      <a:endParaRPr lang="en-US" sz="7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1969-1970</a:t>
                      </a:r>
                      <a:endParaRPr lang="en-US" sz="7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63</a:t>
                      </a:r>
                      <a:endParaRPr lang="en-US" sz="7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970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Navajo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Page,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Base</a:t>
                      </a:r>
                      <a:endParaRPr lang="en-US" sz="7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1974-1976</a:t>
                      </a:r>
                      <a:endParaRPr lang="en-US" sz="7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14</a:t>
                      </a:r>
                      <a:endParaRPr lang="en-US" sz="7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315</a:t>
                      </a:r>
                      <a:endParaRPr lang="en-US" sz="7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GAS - COMBINED CYCLE</a:t>
                      </a:r>
                    </a:p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1,871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Redhawk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Arlington,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Intermediate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2002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984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marL="0" algn="ctr"/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West Phoenix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Phoenix,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Intermediate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1976-2003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887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4">
                <a:tc>
                  <a:txBody>
                    <a:bodyPr/>
                    <a:lstStyle/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GAS - STEAM TURBINE</a:t>
                      </a:r>
                    </a:p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Ocotillo</a:t>
                      </a:r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Tempe, AZ</a:t>
                      </a:r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Peaking</a:t>
                      </a:r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1960</a:t>
                      </a:r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en-US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9">
                <a:tc rowSpan="6">
                  <a:txBody>
                    <a:bodyPr/>
                    <a:lstStyle/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GAS / OIL</a:t>
                      </a:r>
                    </a:p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COMBUSTION TURBINE</a:t>
                      </a:r>
                    </a:p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1,088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Sundance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Casa Grande,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Peaking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2002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420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Yucca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Yuma,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Peaking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1971-2008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243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Saguaro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Red Rock,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Peaking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1972-2002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189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West Phoenix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Phoenix,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Peaking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1972-1973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110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Ocotillo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Tempe,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Peaking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1972-1973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110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Fairview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Douglas, AZ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Peaking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1972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16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9">
                <a:tc rowSpan="11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SOLAR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239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Hyder</a:t>
                      </a:r>
                      <a:r>
                        <a:rPr lang="en-US" sz="700" baseline="0" dirty="0" smtClean="0"/>
                        <a:t> &amp; </a:t>
                      </a:r>
                      <a:r>
                        <a:rPr lang="en-US" sz="700" dirty="0" smtClean="0"/>
                        <a:t>Hyder II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Hyder,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2011-2013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Paloma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Gila Bend,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17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Cotton Center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Gila Bend,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17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Chino Valley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Chino Valley,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Foothills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Yuma,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</a:t>
                      </a:r>
                      <a:r>
                        <a:rPr lang="en-US" sz="700" baseline="0" dirty="0" smtClean="0"/>
                        <a:t>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2013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Distributed Energy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Multiple AZ</a:t>
                      </a:r>
                      <a:r>
                        <a:rPr lang="en-US" sz="700" baseline="0" dirty="0" smtClean="0"/>
                        <a:t> Facilities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Various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Gila Bend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Gila Bend,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2015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32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Luke Air Force Base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Glendale,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2015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Desert Star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Buckeye,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2015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Red Rock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Red Rock,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2016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40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5389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Various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Multiple AZ</a:t>
                      </a:r>
                      <a:r>
                        <a:rPr lang="en-US" sz="700" baseline="0" dirty="0" smtClean="0"/>
                        <a:t> Facilities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As Available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1996-2006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4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9"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Generation Capacity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6,236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3513" y="6776792"/>
            <a:ext cx="2270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 smtClean="0">
                <a:latin typeface="+mn-lt"/>
              </a:rPr>
              <a:t>1</a:t>
            </a:r>
            <a:r>
              <a:rPr lang="en-US" sz="900" dirty="0" smtClean="0">
                <a:latin typeface="+mn-lt"/>
              </a:rPr>
              <a:t> Includes leased generation plants</a:t>
            </a:r>
            <a:endParaRPr lang="en-US" sz="9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672" y="6776792"/>
            <a:ext cx="220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* As disclosed in 2017 Form 10-K.     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2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9733" y="433131"/>
            <a:ext cx="8229601" cy="1333500"/>
          </a:xfrm>
        </p:spPr>
        <p:txBody>
          <a:bodyPr/>
          <a:lstStyle/>
          <a:p>
            <a:r>
              <a:rPr lang="en-US" dirty="0" smtClean="0"/>
              <a:t>Purchased Power Contracts</a:t>
            </a:r>
            <a:r>
              <a:rPr lang="en-US" b="0" dirty="0" smtClean="0"/>
              <a:t>*</a:t>
            </a:r>
            <a:endParaRPr lang="en-US" b="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76850448"/>
              </p:ext>
            </p:extLst>
          </p:nvPr>
        </p:nvGraphicFramePr>
        <p:xfrm>
          <a:off x="0" y="1474402"/>
          <a:ext cx="9144001" cy="504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00"/>
                <a:gridCol w="1123095"/>
                <a:gridCol w="1123096"/>
                <a:gridCol w="1388392"/>
                <a:gridCol w="583655"/>
                <a:gridCol w="902014"/>
                <a:gridCol w="569413"/>
                <a:gridCol w="994062"/>
                <a:gridCol w="1213374"/>
              </a:tblGrid>
              <a:tr h="198987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Contract</a:t>
                      </a:r>
                      <a:endParaRPr lang="en-US" sz="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Location</a:t>
                      </a:r>
                      <a:endParaRPr lang="en-US" sz="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Owner/Developer</a:t>
                      </a:r>
                      <a:endParaRPr lang="en-US" sz="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Status</a:t>
                      </a:r>
                      <a:r>
                        <a:rPr lang="en-US" sz="700" baseline="30000" dirty="0" smtClean="0"/>
                        <a:t>1</a:t>
                      </a:r>
                      <a:endParaRPr lang="en-US" sz="700" b="1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PPA Signed</a:t>
                      </a:r>
                      <a:endParaRPr lang="en-US" sz="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COD</a:t>
                      </a:r>
                      <a:endParaRPr lang="en-US" sz="700" b="1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Term (Years)</a:t>
                      </a:r>
                      <a:endParaRPr lang="en-US" sz="7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Net Capacity (MW)</a:t>
                      </a:r>
                      <a:endParaRPr lang="en-US" sz="7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</a:tr>
              <a:tr h="198987">
                <a:tc rowSpan="6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SOLAR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Solana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Gila Bend,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Abengoa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Feb-2008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2013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250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RE Ajo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Ajo,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Duke Energy Gen</a:t>
                      </a:r>
                      <a:r>
                        <a:rPr lang="en-US" sz="700" baseline="0" dirty="0" smtClean="0"/>
                        <a:t> Svcs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Jan-2010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25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Sun E AZ 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Prescott,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SunEdison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Feb-2010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Saddle</a:t>
                      </a:r>
                      <a:r>
                        <a:rPr lang="en-US" sz="700" baseline="0" dirty="0" smtClean="0"/>
                        <a:t> Mountain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Tonopah,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SunEdison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Jan - 2011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Badger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Tonopah,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PSEG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Jan-2012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2013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Gillespie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Maricopa County, AZ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Recurrent</a:t>
                      </a:r>
                      <a:r>
                        <a:rPr lang="en-US" sz="700" baseline="0" dirty="0" smtClean="0"/>
                        <a:t> Energy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Jan-2012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2013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87">
                <a:tc rowSpan="3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WIND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289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Aragonne Mesa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Santa Rosa, NM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Ingifen Asset Mgmt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Dec-2005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2006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90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High Lonesome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Mountainair, NM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Foresight / EME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Feb-2008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2009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Perrin Ranch</a:t>
                      </a:r>
                      <a:r>
                        <a:rPr lang="en-US" sz="700" baseline="0" dirty="0" smtClean="0"/>
                        <a:t> Wind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Williams, AZ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NextEra Energy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Jul-2010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2012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25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99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GEOTHERMAL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Salton Sea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Imperial County, CA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Cal Energy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Jan-2006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2006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23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BIOMASS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Snowflake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Snowflake,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Novo Power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Sep-2005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2008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15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14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BIOGAS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Glendale Landfill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Glendale,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Glendale Energy LLC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Jul-2008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NW</a:t>
                      </a:r>
                      <a:r>
                        <a:rPr lang="en-US" sz="700" baseline="0" dirty="0" smtClean="0"/>
                        <a:t> Regional Landfill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Surprise,</a:t>
                      </a:r>
                      <a:r>
                        <a:rPr lang="en-US" sz="700" baseline="0" dirty="0" smtClean="0"/>
                        <a:t> AZ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Wast</a:t>
                      </a:r>
                      <a:r>
                        <a:rPr lang="en-US" sz="700" baseline="0" dirty="0" smtClean="0"/>
                        <a:t>e Management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Dec-2010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2012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INTER-UTILITY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540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PacifiCorp</a:t>
                      </a:r>
                      <a:r>
                        <a:rPr lang="en-US" sz="700" baseline="0" dirty="0" smtClean="0"/>
                        <a:t> Seasonal </a:t>
                      </a:r>
                      <a:r>
                        <a:rPr lang="en-US" sz="700" dirty="0" smtClean="0"/>
                        <a:t>Power Exchange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-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PacifiCorp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Sep-1990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1991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30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480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98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May-2009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60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87">
                <a:tc rowSpan="3"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CONVENTIONAL TOLLING</a:t>
                      </a:r>
                      <a:endParaRPr lang="en-US" sz="7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1,695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CC Tolling 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Aug-2007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2010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10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560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292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CC Tolling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Arlington, AZ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Arlington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en-US" sz="700" dirty="0" smtClean="0"/>
                        <a:t>Valley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Dec-2016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2020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6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565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447">
                <a:tc vMerge="1">
                  <a:txBody>
                    <a:bodyPr/>
                    <a:lstStyle/>
                    <a:p>
                      <a:pPr marL="0" algn="ctr"/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CC Tolling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Dec - 2017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2020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7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570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AE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DEMAND</a:t>
                      </a:r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RESPONSE</a:t>
                      </a:r>
                    </a:p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Demand Response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Not Disclosed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IO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Sep-2008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2010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15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SOLAR</a:t>
                      </a:r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PLUS BATTERY STORAGE</a:t>
                      </a:r>
                    </a:p>
                    <a:p>
                      <a:pPr marL="0" algn="ctr"/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2A2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700" dirty="0" smtClean="0"/>
                        <a:t>Solar Plus</a:t>
                      </a:r>
                      <a:r>
                        <a:rPr lang="en-US" sz="700" baseline="0" dirty="0" smtClean="0"/>
                        <a:t> Battery Storage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</a:rPr>
                        <a:t>Arlington,</a:t>
                      </a:r>
                      <a:r>
                        <a:rPr lang="en-US" sz="700" baseline="0" dirty="0" smtClean="0">
                          <a:solidFill>
                            <a:schemeClr val="tx1"/>
                          </a:solidFill>
                        </a:rPr>
                        <a:t> AZ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First</a:t>
                      </a:r>
                      <a:r>
                        <a:rPr lang="en-US" sz="700" baseline="0" dirty="0" smtClean="0"/>
                        <a:t> Solar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UD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Feb – 2018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2021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15</a:t>
                      </a:r>
                      <a:endParaRPr lang="en-US" sz="7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65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C"/>
                    </a:solidFill>
                  </a:tcPr>
                </a:tc>
              </a:tr>
              <a:tr h="198987"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Contracted</a:t>
                      </a:r>
                      <a:r>
                        <a:rPr lang="en-US" sz="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Capacity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9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9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2,954 MW</a:t>
                      </a:r>
                      <a:endParaRPr lang="en-US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775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9390" y="659529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baseline="30000" dirty="0" smtClean="0">
                <a:solidFill>
                  <a:srgbClr val="000000"/>
                </a:solidFill>
                <a:ea typeface="ＭＳ Ｐゴシック" pitchFamily="34" charset="-128"/>
              </a:rPr>
              <a:t>1</a:t>
            </a:r>
            <a:r>
              <a:rPr lang="en-US" sz="900" dirty="0" smtClean="0">
                <a:solidFill>
                  <a:srgbClr val="000000"/>
                </a:solidFill>
                <a:ea typeface="ＭＳ Ｐゴシック" pitchFamily="34" charset="-128"/>
              </a:rPr>
              <a:t> UD</a:t>
            </a:r>
            <a:r>
              <a:rPr lang="en-US" sz="9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ea typeface="ＭＳ Ｐゴシック" pitchFamily="34" charset="-128"/>
              </a:rPr>
              <a:t>= Under Development;  UC = Under Construction;  IO = In Operation</a:t>
            </a: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671" y="6593917"/>
            <a:ext cx="2272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ea typeface="ＭＳ Ｐゴシック" pitchFamily="34" charset="-128"/>
              </a:rPr>
              <a:t>* As disclosed in 2017 Form 10-K.     </a:t>
            </a: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9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7325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509023"/>
              </p:ext>
            </p:extLst>
          </p:nvPr>
        </p:nvGraphicFramePr>
        <p:xfrm>
          <a:off x="187287" y="609600"/>
          <a:ext cx="8347113" cy="55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56" y="870331"/>
            <a:ext cx="467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APS Owned Generation Capacity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01694" y="5148077"/>
            <a:ext cx="9909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Solar </a:t>
            </a:r>
          </a:p>
          <a:p>
            <a:r>
              <a:rPr lang="en-US" dirty="0" smtClean="0"/>
              <a:t>239 MW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9609" y="5763487"/>
            <a:ext cx="31745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Generation Capacity 6,236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045" y="636746"/>
            <a:ext cx="6931487" cy="816292"/>
          </a:xfrm>
        </p:spPr>
        <p:txBody>
          <a:bodyPr>
            <a:normAutofit/>
          </a:bodyPr>
          <a:lstStyle/>
          <a:p>
            <a:r>
              <a:rPr lang="en-US" dirty="0" smtClean="0"/>
              <a:t>Renewable Generation Assets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76045" y="1235058"/>
            <a:ext cx="4011281" cy="4934983"/>
            <a:chOff x="104776" y="1508791"/>
            <a:chExt cx="3565039" cy="4448160"/>
          </a:xfrm>
        </p:grpSpPr>
        <p:pic>
          <p:nvPicPr>
            <p:cNvPr id="9" name="Picture 8" descr="http://www.idaflo.com/wp2/wp-content/uploads/2010/05/arizona-map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6" y="1508791"/>
              <a:ext cx="3565039" cy="444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rizona relief ma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776" y="1520337"/>
              <a:ext cx="3535581" cy="4420089"/>
            </a:xfrm>
            <a:prstGeom prst="rect">
              <a:avLst/>
            </a:prstGeom>
            <a:noFill/>
          </p:spPr>
        </p:pic>
        <p:sp>
          <p:nvSpPr>
            <p:cNvPr id="11" name="5-Point Star 10"/>
            <p:cNvSpPr/>
            <p:nvPr/>
          </p:nvSpPr>
          <p:spPr>
            <a:xfrm>
              <a:off x="1452762" y="3178466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577988" y="3185609"/>
              <a:ext cx="784138" cy="25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Chino Valley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1468261" y="4462289"/>
              <a:ext cx="9236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Cotton Center</a:t>
              </a: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91198" y="4446757"/>
              <a:ext cx="730869" cy="25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Hyder I &amp; II</a:t>
              </a: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278020" y="4827816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387149" y="4859832"/>
              <a:ext cx="593888" cy="258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Foothills</a:t>
              </a: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900451" y="4561733"/>
              <a:ext cx="204099" cy="180975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234028" y="4554413"/>
              <a:ext cx="204099" cy="180975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7246" y="4686874"/>
              <a:ext cx="899088" cy="360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Gila </a:t>
              </a:r>
              <a:r>
                <a:rPr lang="en-US" sz="1000" dirty="0" smtClean="0">
                  <a:solidFill>
                    <a:prstClr val="black"/>
                  </a:solidFill>
                </a:rPr>
                <a:t>Bend 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</a:rPr>
                <a:t>GBII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1601798" y="4097066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42"/>
            <p:cNvSpPr txBox="1"/>
            <p:nvPr/>
          </p:nvSpPr>
          <p:spPr>
            <a:xfrm>
              <a:off x="1738017" y="4097066"/>
              <a:ext cx="8990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Luke AFB</a:t>
              </a: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355701" y="4420275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300440" y="4491344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1518671" y="4351906"/>
              <a:ext cx="1318070" cy="21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Desert Star</a:t>
              </a: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1317107" y="4508506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912952" y="4574794"/>
              <a:ext cx="218231" cy="189757"/>
            </a:xfrm>
            <a:prstGeom prst="star5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1425419" y="4571831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prstClr val="black"/>
                  </a:solidFill>
                </a:rPr>
                <a:t>Paloma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52950" y="1615690"/>
            <a:ext cx="4339650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78C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cs typeface="Verdana"/>
              </a:rPr>
              <a:t>Total portfolio 1,302 MW AC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78C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  <a:cs typeface="Verdana"/>
              </a:rPr>
              <a:t>88 MW planned/under development</a:t>
            </a: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cs typeface="Verdana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3252" y="6170041"/>
            <a:ext cx="171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Arizona Sun Facilities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971933"/>
              </p:ext>
            </p:extLst>
          </p:nvPr>
        </p:nvGraphicFramePr>
        <p:xfrm>
          <a:off x="4408093" y="2237010"/>
          <a:ext cx="4671159" cy="411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9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635" y="4285658"/>
            <a:ext cx="4070733" cy="20754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Arizona Public Service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/>
              <a:t>m</a:t>
            </a:r>
            <a:r>
              <a:rPr lang="en-US" sz="1800" dirty="0" smtClean="0"/>
              <a:t>ichael.denby@aps.com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7325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1" name="Picture 3" descr="C:\Users\Public\Pictures\Sample Pictures\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68" y="1221606"/>
            <a:ext cx="4800868" cy="3600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86830" y="5981260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3630" y="668250"/>
            <a:ext cx="6931487" cy="816292"/>
          </a:xfrm>
        </p:spPr>
        <p:txBody>
          <a:bodyPr/>
          <a:lstStyle/>
          <a:p>
            <a:r>
              <a:rPr lang="en-US" dirty="0" smtClean="0"/>
              <a:t>Economic Impact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0890" y="1484542"/>
            <a:ext cx="6964083" cy="38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 2017 APS partnered with Greater Phoenix Economic Council and Arizona Commerce Authority to welcome 21 new companies to the state, adding an estimated: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39.8 </a:t>
            </a:r>
            <a:r>
              <a:rPr lang="en-US" sz="2000" dirty="0" smtClean="0"/>
              <a:t>MW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4,300 new </a:t>
            </a:r>
            <a:r>
              <a:rPr lang="en-US" sz="2000" dirty="0" smtClean="0"/>
              <a:t>jobs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$659.9M in capital investment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Notable corporations include UPS, Ball Corporation, Aldi and </a:t>
            </a:r>
            <a:r>
              <a:rPr lang="en-US" sz="2000" dirty="0" smtClean="0"/>
              <a:t>Chewy.com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84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86830" y="5981260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5098969" y="2968953"/>
            <a:ext cx="3752850" cy="74613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400" dirty="0" smtClean="0"/>
              <a:t>Arizona is a top 5 state in personal income growth</a:t>
            </a:r>
          </a:p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100" i="1" dirty="0"/>
              <a:t>- U.S. </a:t>
            </a:r>
            <a:r>
              <a:rPr lang="en-US" sz="1100" i="1" dirty="0" smtClean="0"/>
              <a:t>Bureau of Economic Analysis </a:t>
            </a:r>
            <a:r>
              <a:rPr lang="en-US" sz="1100" i="1" dirty="0"/>
              <a:t>March 2018</a:t>
            </a:r>
          </a:p>
          <a:p>
            <a:pPr marL="0" indent="0">
              <a:spcBef>
                <a:spcPts val="0"/>
              </a:spcBef>
              <a:buSzPct val="150000"/>
              <a:buNone/>
            </a:pPr>
            <a:endParaRPr lang="en-US" sz="1400" dirty="0" smtClean="0"/>
          </a:p>
          <a:p>
            <a:pPr marL="0" indent="0">
              <a:spcBef>
                <a:spcPts val="1800"/>
              </a:spcBef>
              <a:buSzPct val="150000"/>
              <a:buNone/>
            </a:pPr>
            <a:endParaRPr lang="en-US" sz="1100" i="1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199" y="276022"/>
            <a:ext cx="4438922" cy="13335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conomic Indicators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797239" y="879863"/>
            <a:ext cx="4179181" cy="1346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17073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Arizona and Metro Phoenix </a:t>
            </a:r>
            <a:br>
              <a:rPr lang="en-US" sz="2000" dirty="0" smtClean="0"/>
            </a:br>
            <a:r>
              <a:rPr lang="en-US" sz="2000" dirty="0" smtClean="0"/>
              <a:t>remain attractive places to </a:t>
            </a:r>
            <a:br>
              <a:rPr lang="en-US" sz="2000" dirty="0" smtClean="0"/>
            </a:br>
            <a:r>
              <a:rPr lang="en-US" sz="2000" dirty="0" smtClean="0"/>
              <a:t>live and do business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62475" y="1370306"/>
            <a:ext cx="0" cy="499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876675"/>
            <a:ext cx="45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37369" y="6042282"/>
            <a:ext cx="327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E</a:t>
            </a:r>
            <a:endParaRPr lang="en-US" sz="1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2724" y="5159902"/>
            <a:ext cx="466794" cy="35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n-US" sz="2800" dirty="0"/>
          </a:p>
        </p:txBody>
      </p:sp>
      <p:sp>
        <p:nvSpPr>
          <p:cNvPr id="14" name="Content Placeholder 1"/>
          <p:cNvSpPr>
            <a:spLocks noGrp="1"/>
          </p:cNvSpPr>
          <p:nvPr>
            <p:ph sz="half" idx="4294967295"/>
          </p:nvPr>
        </p:nvSpPr>
        <p:spPr>
          <a:xfrm>
            <a:off x="5089055" y="1960330"/>
            <a:ext cx="3752850" cy="73152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400" dirty="0" smtClean="0"/>
              <a:t>Maricopa County ranked #1 in U.S. for population growth for second straight year</a:t>
            </a:r>
            <a:endParaRPr lang="en-US" sz="1400" dirty="0"/>
          </a:p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100" i="1" dirty="0"/>
              <a:t>- U.S. Census Bureau March </a:t>
            </a:r>
            <a:r>
              <a:rPr lang="en-US" sz="1100" i="1" dirty="0" smtClean="0"/>
              <a:t>2018</a:t>
            </a:r>
          </a:p>
          <a:p>
            <a:pPr marL="0" indent="0">
              <a:spcBef>
                <a:spcPts val="1800"/>
              </a:spcBef>
              <a:buSzPct val="150000"/>
              <a:buNone/>
            </a:pPr>
            <a:endParaRPr lang="en-US" sz="1100" i="1" dirty="0"/>
          </a:p>
        </p:txBody>
      </p:sp>
      <p:sp>
        <p:nvSpPr>
          <p:cNvPr id="15" name="Rectangle 14"/>
          <p:cNvSpPr/>
          <p:nvPr/>
        </p:nvSpPr>
        <p:spPr>
          <a:xfrm>
            <a:off x="4672249" y="3745471"/>
            <a:ext cx="466794" cy="35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-3879" y="3881334"/>
            <a:ext cx="457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Single Family &amp; Multifamily Housing Permits</a:t>
            </a:r>
          </a:p>
          <a:p>
            <a:pPr algn="ctr"/>
            <a:r>
              <a:rPr lang="en-US" sz="1000" b="1" dirty="0" smtClean="0">
                <a:latin typeface="+mn-lt"/>
              </a:rPr>
              <a:t>Maricopa County</a:t>
            </a:r>
            <a:endParaRPr lang="en-US" sz="1200" b="1" dirty="0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2724" y="1964453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n-US" sz="2800" dirty="0"/>
          </a:p>
        </p:txBody>
      </p:sp>
      <p:sp>
        <p:nvSpPr>
          <p:cNvPr id="18" name="Content Placeholder 1"/>
          <p:cNvSpPr>
            <a:spLocks noGrp="1"/>
          </p:cNvSpPr>
          <p:nvPr>
            <p:ph sz="half" idx="4294967295"/>
          </p:nvPr>
        </p:nvSpPr>
        <p:spPr>
          <a:xfrm>
            <a:off x="5098969" y="5117790"/>
            <a:ext cx="3752850" cy="43718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400" dirty="0" smtClean="0"/>
              <a:t>Arizona #1 state in the country in 2017 for in-bound moves</a:t>
            </a:r>
          </a:p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100" i="1" dirty="0" smtClean="0"/>
              <a:t>- North American Moving Services January 2018</a:t>
            </a:r>
            <a:endParaRPr lang="en-US" sz="1100" dirty="0" smtClean="0"/>
          </a:p>
          <a:p>
            <a:pPr marL="0" indent="0">
              <a:spcBef>
                <a:spcPts val="1800"/>
              </a:spcBef>
              <a:buSzPct val="150000"/>
              <a:buNone/>
            </a:pPr>
            <a:endParaRPr lang="en-US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-3879" y="1351683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Year over Year Employment Growth</a:t>
            </a:r>
            <a:endParaRPr lang="en-US" sz="800" baseline="30000" dirty="0">
              <a:latin typeface="+mn-lt"/>
            </a:endParaRPr>
          </a:p>
        </p:txBody>
      </p:sp>
      <p:sp>
        <p:nvSpPr>
          <p:cNvPr id="20" name="Content Placeholder 1"/>
          <p:cNvSpPr>
            <a:spLocks noGrp="1"/>
          </p:cNvSpPr>
          <p:nvPr>
            <p:ph sz="half" idx="4294967295"/>
          </p:nvPr>
        </p:nvSpPr>
        <p:spPr>
          <a:xfrm>
            <a:off x="5098969" y="4471253"/>
            <a:ext cx="3752850" cy="37472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2017 housing construction at highest level since 2007</a:t>
            </a:r>
            <a:endParaRPr lang="en-US" sz="1400" i="1" dirty="0"/>
          </a:p>
        </p:txBody>
      </p:sp>
      <p:sp>
        <p:nvSpPr>
          <p:cNvPr id="21" name="Content Placeholder 1"/>
          <p:cNvSpPr>
            <a:spLocks noGrp="1"/>
          </p:cNvSpPr>
          <p:nvPr>
            <p:ph sz="half" idx="4294967295"/>
          </p:nvPr>
        </p:nvSpPr>
        <p:spPr>
          <a:xfrm>
            <a:off x="5098969" y="3667817"/>
            <a:ext cx="3749040" cy="4996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Pct val="150000"/>
              <a:buNone/>
            </a:pPr>
            <a:r>
              <a:rPr lang="en-US" sz="1400" dirty="0">
                <a:solidFill>
                  <a:schemeClr val="tx1"/>
                </a:solidFill>
              </a:rPr>
              <a:t>Above-average job growth in tourism, health care, manufacturing, financial services, and construction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2249" y="4501578"/>
            <a:ext cx="466794" cy="35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662724" y="2930162"/>
            <a:ext cx="466794" cy="35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n-US" sz="2800" dirty="0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344093"/>
              </p:ext>
            </p:extLst>
          </p:nvPr>
        </p:nvGraphicFramePr>
        <p:xfrm>
          <a:off x="0" y="1609522"/>
          <a:ext cx="4572000" cy="22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31430"/>
              </p:ext>
            </p:extLst>
          </p:nvPr>
        </p:nvGraphicFramePr>
        <p:xfrm>
          <a:off x="0" y="4120066"/>
          <a:ext cx="4391025" cy="214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63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APS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7325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3" t="10937" r="18177" b="54550"/>
          <a:stretch/>
        </p:blipFill>
        <p:spPr bwMode="auto">
          <a:xfrm>
            <a:off x="2105245" y="101560"/>
            <a:ext cx="4905155" cy="66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APS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7325"/>
            <a:ext cx="2133600" cy="184150"/>
          </a:xfrm>
        </p:spPr>
        <p:txBody>
          <a:bodyPr/>
          <a:lstStyle/>
          <a:p>
            <a:fld id="{5D87FAF7-392B-5B4B-9C18-EB5457432B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H:\Env. Policy\AzAlliance\ServiceTerritoryMapPhxMe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8" y="271145"/>
            <a:ext cx="7142162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Population/Load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forecast population growth in </a:t>
            </a:r>
            <a:r>
              <a:rPr lang="en-US" sz="2400" dirty="0" smtClean="0"/>
              <a:t>the </a:t>
            </a:r>
            <a:r>
              <a:rPr lang="en-US" sz="2400" dirty="0"/>
              <a:t>metro area of 39 percent through 2032, </a:t>
            </a:r>
            <a:r>
              <a:rPr lang="en-US" sz="2400" dirty="0" smtClean="0"/>
              <a:t>from </a:t>
            </a:r>
            <a:r>
              <a:rPr lang="en-US" sz="2400" dirty="0"/>
              <a:t>1.2 million APS customers today to </a:t>
            </a:r>
            <a:r>
              <a:rPr lang="en-US" sz="2400" dirty="0" smtClean="0"/>
              <a:t>1.7 million by 2032. </a:t>
            </a:r>
          </a:p>
          <a:p>
            <a:r>
              <a:rPr lang="en-US" sz="2400" dirty="0" smtClean="0"/>
              <a:t>Those </a:t>
            </a:r>
            <a:r>
              <a:rPr lang="en-US" sz="2400" dirty="0"/>
              <a:t>new customers are </a:t>
            </a:r>
            <a:r>
              <a:rPr lang="en-US" sz="2400" dirty="0" smtClean="0"/>
              <a:t>expected </a:t>
            </a:r>
            <a:r>
              <a:rPr lang="en-US" sz="2400" dirty="0"/>
              <a:t>to increase normal-weather peak </a:t>
            </a:r>
            <a:r>
              <a:rPr lang="en-US" sz="2400" dirty="0" smtClean="0"/>
              <a:t>demand </a:t>
            </a:r>
            <a:r>
              <a:rPr lang="en-US" sz="2400" dirty="0"/>
              <a:t>by 51 percent, to 10,541 megawatts</a:t>
            </a:r>
            <a:r>
              <a:rPr lang="en-US" sz="2400" dirty="0" smtClean="0"/>
              <a:t>. </a:t>
            </a:r>
            <a:endParaRPr lang="en-US" sz="2400" dirty="0"/>
          </a:p>
          <a:p>
            <a:pPr lvl="0"/>
            <a:r>
              <a:rPr lang="en-US" sz="2400" dirty="0"/>
              <a:t>We expect 340,000 new customers and a 30% increase in our customer’s energy needs by 2030.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company’s 2017 Integrated Resource </a:t>
            </a:r>
            <a:r>
              <a:rPr lang="en-US" sz="2400" dirty="0" smtClean="0"/>
              <a:t>Plan </a:t>
            </a:r>
            <a:r>
              <a:rPr lang="en-US" sz="2400" dirty="0"/>
              <a:t>details our comprehensive strategies </a:t>
            </a:r>
            <a:r>
              <a:rPr lang="en-US" sz="2400" dirty="0" smtClean="0"/>
              <a:t>to </a:t>
            </a:r>
            <a:r>
              <a:rPr lang="en-US" sz="2400" dirty="0"/>
              <a:t>meet customers’ projected energy needs, </a:t>
            </a:r>
            <a:r>
              <a:rPr lang="en-US" sz="2400" dirty="0" smtClean="0"/>
              <a:t>fulfill </a:t>
            </a:r>
            <a:r>
              <a:rPr lang="en-US" sz="2400" dirty="0"/>
              <a:t>regulatory targets and manage </a:t>
            </a:r>
            <a:r>
              <a:rPr lang="en-US" sz="2400" dirty="0" smtClean="0"/>
              <a:t>environmental </a:t>
            </a:r>
            <a:r>
              <a:rPr lang="en-US" sz="2400" dirty="0"/>
              <a:t>impacts over the next 15 years. </a:t>
            </a:r>
            <a:r>
              <a:rPr lang="en-US" sz="2400" dirty="0" smtClean="0"/>
              <a:t>The </a:t>
            </a:r>
            <a:r>
              <a:rPr lang="en-US" sz="2400" dirty="0"/>
              <a:t>plan is projected to reduce our carbon </a:t>
            </a:r>
            <a:r>
              <a:rPr lang="en-US" sz="2400" dirty="0" smtClean="0"/>
              <a:t>intensity </a:t>
            </a:r>
            <a:r>
              <a:rPr lang="en-US" sz="2400" dirty="0"/>
              <a:t>by 23 percent.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63179" y="3643553"/>
            <a:ext cx="3043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We continue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to 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be</a:t>
            </a: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recognized for our </a:t>
            </a:r>
            <a:endParaRPr lang="en-US" sz="1200" b="1" i="1" dirty="0" smtClean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sustainability leadership</a:t>
            </a:r>
          </a:p>
          <a:p>
            <a:pPr algn="ctr"/>
            <a:endParaRPr lang="en-US" sz="1200" b="1" i="1" dirty="0">
              <a:solidFill>
                <a:srgbClr val="395775"/>
              </a:solidFill>
              <a:latin typeface="Verdana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Obtained a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“Leadership” </a:t>
            </a:r>
            <a:endParaRPr lang="en-US" sz="1200" b="1" i="1" dirty="0" smtClean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rating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from CDP for </a:t>
            </a:r>
            <a:endParaRPr lang="en-US" sz="1200" b="1" i="1" dirty="0" smtClean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climate change and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water 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management — one of </a:t>
            </a:r>
            <a:b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only two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U.S. utilities to </a:t>
            </a:r>
            <a:endParaRPr lang="en-US" sz="1200" b="1" i="1" dirty="0" smtClean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earn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the highest rating 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in both categories</a:t>
            </a:r>
            <a:endParaRPr lang="en-US" sz="1200" b="1" i="1" dirty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2267" y="2070266"/>
            <a:ext cx="2547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Board of Directors Nuclear and Operating Committee Charter </a:t>
            </a: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was 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amended</a:t>
            </a:r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 in 2018 </a:t>
            </a: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to assign oversight of sustainability initiatives and strategy</a:t>
            </a:r>
            <a:endParaRPr lang="en-US" sz="1200" b="1" i="1" dirty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07274" y="3521327"/>
            <a:ext cx="219456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11642"/>
              </p:ext>
            </p:extLst>
          </p:nvPr>
        </p:nvGraphicFramePr>
        <p:xfrm>
          <a:off x="310476" y="2205317"/>
          <a:ext cx="5354155" cy="373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155"/>
              </a:tblGrid>
              <a:tr h="294808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Carbon Management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53130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Plan to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reduce carbon intensity by 23%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over the next 15 years</a:t>
                      </a:r>
                    </a:p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MSCI Environmental Sustainability and Governance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A rating</a:t>
                      </a:r>
                      <a:r>
                        <a:rPr lang="en-US" sz="1000" b="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9480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Energy Innovation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53130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More than 1,300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MW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of installed solar capacity</a:t>
                      </a:r>
                      <a:endParaRPr lang="en-US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Plan to add over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500 MW of energy storage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in next 15 years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948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Safety &amp; Security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53130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Nearly 70% reduction in OSHA recordable injuries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over past 10 years</a:t>
                      </a:r>
                    </a:p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Remain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top decile for safety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performance in U.S. electric utilities industry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948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Water Resources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53130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14% reduction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in groundwater use since 2014</a:t>
                      </a:r>
                    </a:p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20 billion gallons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water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recycled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each year to cool Palo Verde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948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People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53130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employee tenure of 13 years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due to strong talent strategy</a:t>
                      </a:r>
                    </a:p>
                    <a:p>
                      <a:pPr marL="171450" indent="-171450" algn="l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More than 20% of our employees are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veterans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20154"/>
              </p:ext>
            </p:extLst>
          </p:nvPr>
        </p:nvGraphicFramePr>
        <p:xfrm>
          <a:off x="249238" y="1551781"/>
          <a:ext cx="5415393" cy="612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5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26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Five critical areas of our sustainability</a:t>
                      </a:r>
                      <a:r>
                        <a:rPr lang="en-US" sz="2000" b="1" baseline="0" dirty="0" smtClean="0"/>
                        <a:t> efforts</a:t>
                      </a:r>
                      <a:endParaRPr lang="en-US" sz="2000" b="1" dirty="0" smtClean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548360" y="4421121"/>
            <a:ext cx="219456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607" y="6175272"/>
            <a:ext cx="7095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baseline="30000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1</a:t>
            </a:r>
            <a:r>
              <a:rPr lang="en-US" sz="800" i="1" dirty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 </a:t>
            </a:r>
            <a:r>
              <a:rPr lang="en-US" sz="800" i="1" dirty="0" smtClean="0">
                <a:solidFill>
                  <a:srgbClr val="000000"/>
                </a:solidFill>
                <a:latin typeface="Verdana"/>
                <a:cs typeface="Arial" panose="020B0604020202020204" pitchFamily="34" charset="0"/>
              </a:rPr>
              <a:t>As of October 27, 2017</a:t>
            </a:r>
            <a:endParaRPr lang="en-US" sz="800" i="1" dirty="0">
              <a:solidFill>
                <a:srgbClr val="000000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49238" y="816169"/>
            <a:ext cx="6931487" cy="8162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Progress and Achievements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Print_Gray">
  <a:themeElements>
    <a:clrScheme name="APS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6"/>
      </a:accent1>
      <a:accent2>
        <a:srgbClr val="49A942"/>
      </a:accent2>
      <a:accent3>
        <a:srgbClr val="F47B20"/>
      </a:accent3>
      <a:accent4>
        <a:srgbClr val="9C0059"/>
      </a:accent4>
      <a:accent5>
        <a:srgbClr val="717073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 Print_Gray</Template>
  <TotalTime>3635</TotalTime>
  <Words>2977</Words>
  <Application>Microsoft Office PowerPoint</Application>
  <PresentationFormat>On-screen Show (4:3)</PresentationFormat>
  <Paragraphs>821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Courier New</vt:lpstr>
      <vt:lpstr>Traditional Arabic</vt:lpstr>
      <vt:lpstr>Wingdings</vt:lpstr>
      <vt:lpstr>ＭＳ Ｐゴシック</vt:lpstr>
      <vt:lpstr>Verdana</vt:lpstr>
      <vt:lpstr>Calibri</vt:lpstr>
      <vt:lpstr>Standard Print_Gray</vt:lpstr>
      <vt:lpstr>PowerPoint Presentation</vt:lpstr>
      <vt:lpstr>About APS</vt:lpstr>
      <vt:lpstr>Economic Impact </vt:lpstr>
      <vt:lpstr>Economic Indicators</vt:lpstr>
      <vt:lpstr>About APS</vt:lpstr>
      <vt:lpstr>About APS</vt:lpstr>
      <vt:lpstr>Population/Load Growth</vt:lpstr>
      <vt:lpstr>Carbon Reduction</vt:lpstr>
      <vt:lpstr>Progress and Achievements </vt:lpstr>
      <vt:lpstr>CLEAN ENERGY</vt:lpstr>
      <vt:lpstr>Storage Projects</vt:lpstr>
      <vt:lpstr>Renewable resources</vt:lpstr>
      <vt:lpstr>State of Renewables</vt:lpstr>
      <vt:lpstr>Residential PV Applications1</vt:lpstr>
      <vt:lpstr>Customer Programs</vt:lpstr>
      <vt:lpstr>Demand Side Management (DSM)</vt:lpstr>
      <vt:lpstr>The “Duck Curve”</vt:lpstr>
      <vt:lpstr>Distribution Grid Investments</vt:lpstr>
      <vt:lpstr>Ocotillo Modernization Project  and Four Corners SCRs</vt:lpstr>
      <vt:lpstr>Carbon Avoidance and Emission Reductions</vt:lpstr>
      <vt:lpstr>Water Strategy</vt:lpstr>
      <vt:lpstr>Ozone Strategy</vt:lpstr>
      <vt:lpstr>Generation portfolio*</vt:lpstr>
      <vt:lpstr>Purchased Power Contracts*</vt:lpstr>
      <vt:lpstr>PowerPoint Presentation</vt:lpstr>
      <vt:lpstr>Renewable Generation Assets</vt:lpstr>
      <vt:lpstr>PowerPoint Presentation</vt:lpstr>
    </vt:vector>
  </TitlesOfParts>
  <Company>Pinnacle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at APS</dc:title>
  <dc:creator>Saltz, Charlene A</dc:creator>
  <cp:lastModifiedBy>Denby, Michael</cp:lastModifiedBy>
  <cp:revision>94</cp:revision>
  <cp:lastPrinted>2017-11-29T22:23:35Z</cp:lastPrinted>
  <dcterms:created xsi:type="dcterms:W3CDTF">2017-04-24T20:53:59Z</dcterms:created>
  <dcterms:modified xsi:type="dcterms:W3CDTF">2018-11-29T18:28:32Z</dcterms:modified>
</cp:coreProperties>
</file>